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activeX/activeX2.xml" ContentType="application/vnd.ms-office.activeX+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notesSlides/notesSlide4.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Default Extension="bin" ContentType="application/vnd.ms-office.activeX"/>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activeX/activeX3.xml" ContentType="application/vnd.ms-office.activeX+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emf" ContentType="image/x-emf"/>
  <Override PartName="/ppt/activeX/activeX1.xml" ContentType="application/vnd.ms-office.activeX+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handoutMasterIdLst>
    <p:handoutMasterId r:id="rId32"/>
  </p:handoutMasterIdLst>
  <p:sldIdLst>
    <p:sldId id="257" r:id="rId2"/>
    <p:sldId id="294" r:id="rId3"/>
    <p:sldId id="275" r:id="rId4"/>
    <p:sldId id="289" r:id="rId5"/>
    <p:sldId id="288" r:id="rId6"/>
    <p:sldId id="301" r:id="rId7"/>
    <p:sldId id="302" r:id="rId8"/>
    <p:sldId id="303" r:id="rId9"/>
    <p:sldId id="304" r:id="rId10"/>
    <p:sldId id="305" r:id="rId11"/>
    <p:sldId id="310" r:id="rId12"/>
    <p:sldId id="311" r:id="rId13"/>
    <p:sldId id="312" r:id="rId14"/>
    <p:sldId id="296" r:id="rId15"/>
    <p:sldId id="297" r:id="rId16"/>
    <p:sldId id="298" r:id="rId17"/>
    <p:sldId id="299" r:id="rId18"/>
    <p:sldId id="300" r:id="rId19"/>
    <p:sldId id="317" r:id="rId20"/>
    <p:sldId id="321" r:id="rId21"/>
    <p:sldId id="318" r:id="rId22"/>
    <p:sldId id="319" r:id="rId23"/>
    <p:sldId id="320" r:id="rId24"/>
    <p:sldId id="313" r:id="rId25"/>
    <p:sldId id="314" r:id="rId26"/>
    <p:sldId id="316" r:id="rId27"/>
    <p:sldId id="315" r:id="rId28"/>
    <p:sldId id="322" r:id="rId29"/>
    <p:sldId id="323" r:id="rId30"/>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624" autoAdjust="0"/>
  </p:normalViewPr>
  <p:slideViewPr>
    <p:cSldViewPr>
      <p:cViewPr varScale="1">
        <p:scale>
          <a:sx n="65" d="100"/>
          <a:sy n="65" d="100"/>
        </p:scale>
        <p:origin x="-1452" y="-1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_rels/activeX3.xml.rels><?xml version="1.0" encoding="UTF-8" standalone="yes"?>
<Relationships xmlns="http://schemas.openxmlformats.org/package/2006/relationships"><Relationship Id="rId1" Type="http://schemas.microsoft.com/office/2006/relationships/activeXControlBinary" Target="activeX3.bin"/></Relationships>
</file>

<file path=ppt/activeX/activeX1.xml><?xml version="1.0" encoding="utf-8"?>
<ax:ocx xmlns:ax="http://schemas.microsoft.com/office/2006/activeX" xmlns:r="http://schemas.openxmlformats.org/officeDocument/2006/relationships" ax:classid="{D27CDB6E-AE6D-11CF-96B8-444553540000}" ax:persistence="persistStorage" r:id="rId1"/>
</file>

<file path=ppt/activeX/activeX2.xml><?xml version="1.0" encoding="utf-8"?>
<ax:ocx xmlns:ax="http://schemas.microsoft.com/office/2006/activeX" xmlns:r="http://schemas.openxmlformats.org/officeDocument/2006/relationships" ax:classid="{D27CDB6E-AE6D-11CF-96B8-444553540000}" ax:persistence="persistStorage" r:id="rId1"/>
</file>

<file path=ppt/activeX/activeX3.xml><?xml version="1.0" encoding="utf-8"?>
<ax:ocx xmlns:ax="http://schemas.microsoft.com/office/2006/activeX" xmlns:r="http://schemas.openxmlformats.org/officeDocument/2006/relationships" ax:classid="{D27CDB6E-AE6D-11CF-96B8-444553540000}" ax:persistence="persistStorage" r:id="rId1"/>
</file>

<file path=ppt/diagrams/_rels/data1.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5.wmf"/><Relationship Id="rId1" Type="http://schemas.openxmlformats.org/officeDocument/2006/relationships/image" Target="../media/image4.wmf"/></Relationships>
</file>

<file path=ppt/diagrams/_rels/drawing1.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5.wmf"/><Relationship Id="rId1" Type="http://schemas.openxmlformats.org/officeDocument/2006/relationships/image" Target="../media/image4.wmf"/></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7E99D0F-5079-4486-A63C-F5E9E433302F}" type="doc">
      <dgm:prSet loTypeId="urn:microsoft.com/office/officeart/2005/8/layout/pList2" loCatId="list" qsTypeId="urn:microsoft.com/office/officeart/2005/8/quickstyle/simple1" qsCatId="simple" csTypeId="urn:microsoft.com/office/officeart/2005/8/colors/colorful1" csCatId="colorful" phldr="1"/>
      <dgm:spPr/>
    </dgm:pt>
    <dgm:pt modelId="{7476950D-B083-4ADC-8FAB-E0A31D0F1A7D}">
      <dgm:prSet phldrT="[Text]"/>
      <dgm:spPr/>
      <dgm:t>
        <a:bodyPr/>
        <a:lstStyle/>
        <a:p>
          <a:r>
            <a:rPr lang="en-US" b="1" dirty="0" smtClean="0"/>
            <a:t>Community Health Profile Report</a:t>
          </a:r>
        </a:p>
        <a:p>
          <a:r>
            <a:rPr lang="en-US" b="1" dirty="0" smtClean="0"/>
            <a:t>JUNE 2012</a:t>
          </a:r>
          <a:endParaRPr lang="en-US" b="1" dirty="0"/>
        </a:p>
      </dgm:t>
    </dgm:pt>
    <dgm:pt modelId="{7A9275A1-95FC-48D3-A8CB-346B8D4D8E45}" type="parTrans" cxnId="{EBE1EC7F-7AA5-41C6-A118-E5822D3EC63A}">
      <dgm:prSet/>
      <dgm:spPr/>
      <dgm:t>
        <a:bodyPr/>
        <a:lstStyle/>
        <a:p>
          <a:endParaRPr lang="en-US"/>
        </a:p>
      </dgm:t>
    </dgm:pt>
    <dgm:pt modelId="{28911E51-FB5F-446F-98C6-3DBB00AA642C}" type="sibTrans" cxnId="{EBE1EC7F-7AA5-41C6-A118-E5822D3EC63A}">
      <dgm:prSet/>
      <dgm:spPr/>
      <dgm:t>
        <a:bodyPr/>
        <a:lstStyle/>
        <a:p>
          <a:endParaRPr lang="en-US"/>
        </a:p>
      </dgm:t>
    </dgm:pt>
    <dgm:pt modelId="{42EC711B-AD93-4C4C-BCE3-EEBA3204683F}">
      <dgm:prSet phldrT="[Text]"/>
      <dgm:spPr/>
      <dgm:t>
        <a:bodyPr/>
        <a:lstStyle/>
        <a:p>
          <a:r>
            <a:rPr lang="en-US" b="1" dirty="0" smtClean="0"/>
            <a:t>Community Dialogues on Health</a:t>
          </a:r>
        </a:p>
        <a:p>
          <a:r>
            <a:rPr lang="en-US" b="1" dirty="0" smtClean="0">
              <a:solidFill>
                <a:schemeClr val="bg1"/>
              </a:solidFill>
            </a:rPr>
            <a:t>June 26</a:t>
          </a:r>
          <a:r>
            <a:rPr lang="en-US" b="1" baseline="30000" dirty="0" smtClean="0">
              <a:solidFill>
                <a:schemeClr val="bg1"/>
              </a:solidFill>
            </a:rPr>
            <a:t>th</a:t>
          </a:r>
          <a:r>
            <a:rPr lang="en-US" b="1" dirty="0" smtClean="0">
              <a:solidFill>
                <a:schemeClr val="bg1"/>
              </a:solidFill>
            </a:rPr>
            <a:t> to July 19</a:t>
          </a:r>
          <a:r>
            <a:rPr lang="en-US" b="1" baseline="30000" dirty="0" smtClean="0">
              <a:solidFill>
                <a:schemeClr val="bg1"/>
              </a:solidFill>
            </a:rPr>
            <a:t>th</a:t>
          </a:r>
        </a:p>
        <a:p>
          <a:r>
            <a:rPr lang="en-US" dirty="0" smtClean="0"/>
            <a:t> </a:t>
          </a:r>
          <a:endParaRPr lang="en-US" dirty="0"/>
        </a:p>
      </dgm:t>
    </dgm:pt>
    <dgm:pt modelId="{56CB76C7-408B-4D5A-82F0-EB9DEDD47D20}" type="parTrans" cxnId="{3016DF39-AF21-42AA-8EFE-526416CAB012}">
      <dgm:prSet/>
      <dgm:spPr/>
      <dgm:t>
        <a:bodyPr/>
        <a:lstStyle/>
        <a:p>
          <a:endParaRPr lang="en-US"/>
        </a:p>
      </dgm:t>
    </dgm:pt>
    <dgm:pt modelId="{32F657E7-19E7-4A50-99C5-9DD885B9F530}" type="sibTrans" cxnId="{3016DF39-AF21-42AA-8EFE-526416CAB012}">
      <dgm:prSet/>
      <dgm:spPr/>
      <dgm:t>
        <a:bodyPr/>
        <a:lstStyle/>
        <a:p>
          <a:endParaRPr lang="en-US"/>
        </a:p>
      </dgm:t>
    </dgm:pt>
    <dgm:pt modelId="{6FDBFC95-8D6D-44AA-8568-F1DEB086983E}">
      <dgm:prSet phldrT="[Text]"/>
      <dgm:spPr/>
      <dgm:t>
        <a:bodyPr/>
        <a:lstStyle/>
        <a:p>
          <a:r>
            <a:rPr lang="en-US" b="1" dirty="0" smtClean="0"/>
            <a:t>Community Health Improvement Plan </a:t>
          </a:r>
        </a:p>
        <a:p>
          <a:r>
            <a:rPr lang="en-US" b="1" dirty="0" smtClean="0"/>
            <a:t>FALL 2012 </a:t>
          </a:r>
          <a:endParaRPr lang="en-US" i="1" dirty="0">
            <a:solidFill>
              <a:schemeClr val="tx1"/>
            </a:solidFill>
          </a:endParaRPr>
        </a:p>
      </dgm:t>
    </dgm:pt>
    <dgm:pt modelId="{1E8EB493-E1E2-4568-BAB1-13ED14528411}" type="parTrans" cxnId="{5868513D-0C51-41A3-83B3-62109B77611B}">
      <dgm:prSet/>
      <dgm:spPr/>
      <dgm:t>
        <a:bodyPr/>
        <a:lstStyle/>
        <a:p>
          <a:endParaRPr lang="en-US"/>
        </a:p>
      </dgm:t>
    </dgm:pt>
    <dgm:pt modelId="{454E84FB-96A2-4A1B-93F5-56E7433FBA73}" type="sibTrans" cxnId="{5868513D-0C51-41A3-83B3-62109B77611B}">
      <dgm:prSet/>
      <dgm:spPr/>
      <dgm:t>
        <a:bodyPr/>
        <a:lstStyle/>
        <a:p>
          <a:endParaRPr lang="en-US"/>
        </a:p>
      </dgm:t>
    </dgm:pt>
    <dgm:pt modelId="{C7D9E7DB-C99A-4B61-93E8-D815D82D46F7}" type="pres">
      <dgm:prSet presAssocID="{97E99D0F-5079-4486-A63C-F5E9E433302F}" presName="Name0" presStyleCnt="0">
        <dgm:presLayoutVars>
          <dgm:dir/>
          <dgm:resizeHandles val="exact"/>
        </dgm:presLayoutVars>
      </dgm:prSet>
      <dgm:spPr/>
    </dgm:pt>
    <dgm:pt modelId="{9EAE651B-90E3-4167-90F4-BEC4555128B7}" type="pres">
      <dgm:prSet presAssocID="{97E99D0F-5079-4486-A63C-F5E9E433302F}" presName="bkgdShp" presStyleLbl="alignAccFollowNode1" presStyleIdx="0" presStyleCnt="1"/>
      <dgm:spPr/>
    </dgm:pt>
    <dgm:pt modelId="{AABDDC2A-2B45-4ABC-8FCA-015D37908F39}" type="pres">
      <dgm:prSet presAssocID="{97E99D0F-5079-4486-A63C-F5E9E433302F}" presName="linComp" presStyleCnt="0"/>
      <dgm:spPr/>
    </dgm:pt>
    <dgm:pt modelId="{EEB54679-F6A2-4C69-A4D6-FFBEF2D43F43}" type="pres">
      <dgm:prSet presAssocID="{7476950D-B083-4ADC-8FAB-E0A31D0F1A7D}" presName="compNode" presStyleCnt="0"/>
      <dgm:spPr/>
    </dgm:pt>
    <dgm:pt modelId="{084AE18B-8DC4-482B-AEDF-F8142F343DE9}" type="pres">
      <dgm:prSet presAssocID="{7476950D-B083-4ADC-8FAB-E0A31D0F1A7D}" presName="node" presStyleLbl="node1" presStyleIdx="0" presStyleCnt="3">
        <dgm:presLayoutVars>
          <dgm:bulletEnabled val="1"/>
        </dgm:presLayoutVars>
      </dgm:prSet>
      <dgm:spPr/>
      <dgm:t>
        <a:bodyPr/>
        <a:lstStyle/>
        <a:p>
          <a:endParaRPr lang="en-US"/>
        </a:p>
      </dgm:t>
    </dgm:pt>
    <dgm:pt modelId="{A771862B-793D-4E17-92BA-21214F82D190}" type="pres">
      <dgm:prSet presAssocID="{7476950D-B083-4ADC-8FAB-E0A31D0F1A7D}" presName="invisiNode" presStyleLbl="node1" presStyleIdx="0" presStyleCnt="3"/>
      <dgm:spPr/>
    </dgm:pt>
    <dgm:pt modelId="{4F26F8FF-AEC2-4CB9-B778-4C6D6B8053AC}" type="pres">
      <dgm:prSet presAssocID="{7476950D-B083-4ADC-8FAB-E0A31D0F1A7D}" presName="imagNode" presStyleLbl="fgImgPlace1" presStyleIdx="0" presStyleCnt="3"/>
      <dgm:spPr>
        <a:blipFill rotWithShape="0">
          <a:blip xmlns:r="http://schemas.openxmlformats.org/officeDocument/2006/relationships" r:embed="rId1"/>
          <a:stretch>
            <a:fillRect/>
          </a:stretch>
        </a:blipFill>
      </dgm:spPr>
      <dgm:t>
        <a:bodyPr/>
        <a:lstStyle/>
        <a:p>
          <a:endParaRPr lang="en-US"/>
        </a:p>
      </dgm:t>
    </dgm:pt>
    <dgm:pt modelId="{F5EF1D54-1355-4E8A-AA79-2CE298A2D3F0}" type="pres">
      <dgm:prSet presAssocID="{28911E51-FB5F-446F-98C6-3DBB00AA642C}" presName="sibTrans" presStyleLbl="sibTrans2D1" presStyleIdx="0" presStyleCnt="0"/>
      <dgm:spPr/>
      <dgm:t>
        <a:bodyPr/>
        <a:lstStyle/>
        <a:p>
          <a:endParaRPr lang="en-US"/>
        </a:p>
      </dgm:t>
    </dgm:pt>
    <dgm:pt modelId="{855F8D9E-215D-49C2-B766-97B716980B11}" type="pres">
      <dgm:prSet presAssocID="{42EC711B-AD93-4C4C-BCE3-EEBA3204683F}" presName="compNode" presStyleCnt="0"/>
      <dgm:spPr/>
    </dgm:pt>
    <dgm:pt modelId="{75B35C18-5A44-438D-8A09-DD3111178739}" type="pres">
      <dgm:prSet presAssocID="{42EC711B-AD93-4C4C-BCE3-EEBA3204683F}" presName="node" presStyleLbl="node1" presStyleIdx="1" presStyleCnt="3">
        <dgm:presLayoutVars>
          <dgm:bulletEnabled val="1"/>
        </dgm:presLayoutVars>
      </dgm:prSet>
      <dgm:spPr/>
      <dgm:t>
        <a:bodyPr/>
        <a:lstStyle/>
        <a:p>
          <a:endParaRPr lang="en-US"/>
        </a:p>
      </dgm:t>
    </dgm:pt>
    <dgm:pt modelId="{58FC21D5-084B-4246-9E73-23B704AC4435}" type="pres">
      <dgm:prSet presAssocID="{42EC711B-AD93-4C4C-BCE3-EEBA3204683F}" presName="invisiNode" presStyleLbl="node1" presStyleIdx="1" presStyleCnt="3"/>
      <dgm:spPr/>
    </dgm:pt>
    <dgm:pt modelId="{39E55708-1D11-4DAF-85D5-B4A287103A32}" type="pres">
      <dgm:prSet presAssocID="{42EC711B-AD93-4C4C-BCE3-EEBA3204683F}" presName="imagNode" presStyleLbl="fgImgPlace1" presStyleIdx="1" presStyleCnt="3"/>
      <dgm:spPr>
        <a:blipFill rotWithShape="0">
          <a:blip xmlns:r="http://schemas.openxmlformats.org/officeDocument/2006/relationships" r:embed="rId2"/>
          <a:stretch>
            <a:fillRect/>
          </a:stretch>
        </a:blipFill>
      </dgm:spPr>
      <dgm:t>
        <a:bodyPr/>
        <a:lstStyle/>
        <a:p>
          <a:endParaRPr lang="en-US"/>
        </a:p>
      </dgm:t>
    </dgm:pt>
    <dgm:pt modelId="{801FC89A-A436-4132-B4E2-C65817B3ADBF}" type="pres">
      <dgm:prSet presAssocID="{32F657E7-19E7-4A50-99C5-9DD885B9F530}" presName="sibTrans" presStyleLbl="sibTrans2D1" presStyleIdx="0" presStyleCnt="0"/>
      <dgm:spPr/>
      <dgm:t>
        <a:bodyPr/>
        <a:lstStyle/>
        <a:p>
          <a:endParaRPr lang="en-US"/>
        </a:p>
      </dgm:t>
    </dgm:pt>
    <dgm:pt modelId="{FB54CDE5-414E-4695-B7FC-FB9A96C094B3}" type="pres">
      <dgm:prSet presAssocID="{6FDBFC95-8D6D-44AA-8568-F1DEB086983E}" presName="compNode" presStyleCnt="0"/>
      <dgm:spPr/>
    </dgm:pt>
    <dgm:pt modelId="{5C65E78C-5C43-4F7D-8CFA-DD4C86D7AA8B}" type="pres">
      <dgm:prSet presAssocID="{6FDBFC95-8D6D-44AA-8568-F1DEB086983E}" presName="node" presStyleLbl="node1" presStyleIdx="2" presStyleCnt="3">
        <dgm:presLayoutVars>
          <dgm:bulletEnabled val="1"/>
        </dgm:presLayoutVars>
      </dgm:prSet>
      <dgm:spPr/>
      <dgm:t>
        <a:bodyPr/>
        <a:lstStyle/>
        <a:p>
          <a:endParaRPr lang="en-US"/>
        </a:p>
      </dgm:t>
    </dgm:pt>
    <dgm:pt modelId="{1AC1E29D-7A7A-4C02-8F7D-F96912FD9AE7}" type="pres">
      <dgm:prSet presAssocID="{6FDBFC95-8D6D-44AA-8568-F1DEB086983E}" presName="invisiNode" presStyleLbl="node1" presStyleIdx="2" presStyleCnt="3"/>
      <dgm:spPr/>
    </dgm:pt>
    <dgm:pt modelId="{D9CA561E-4F84-4DA2-A7DD-DE0DC3457794}" type="pres">
      <dgm:prSet presAssocID="{6FDBFC95-8D6D-44AA-8568-F1DEB086983E}" presName="imagNode" presStyleLbl="fgImgPlace1" presStyleIdx="2" presStyleCnt="3"/>
      <dgm:spPr>
        <a:blipFill rotWithShape="0">
          <a:blip xmlns:r="http://schemas.openxmlformats.org/officeDocument/2006/relationships" r:embed="rId3"/>
          <a:stretch>
            <a:fillRect/>
          </a:stretch>
        </a:blipFill>
      </dgm:spPr>
      <dgm:t>
        <a:bodyPr/>
        <a:lstStyle/>
        <a:p>
          <a:endParaRPr lang="en-US"/>
        </a:p>
      </dgm:t>
    </dgm:pt>
  </dgm:ptLst>
  <dgm:cxnLst>
    <dgm:cxn modelId="{EBE1EC7F-7AA5-41C6-A118-E5822D3EC63A}" srcId="{97E99D0F-5079-4486-A63C-F5E9E433302F}" destId="{7476950D-B083-4ADC-8FAB-E0A31D0F1A7D}" srcOrd="0" destOrd="0" parTransId="{7A9275A1-95FC-48D3-A8CB-346B8D4D8E45}" sibTransId="{28911E51-FB5F-446F-98C6-3DBB00AA642C}"/>
    <dgm:cxn modelId="{3016DF39-AF21-42AA-8EFE-526416CAB012}" srcId="{97E99D0F-5079-4486-A63C-F5E9E433302F}" destId="{42EC711B-AD93-4C4C-BCE3-EEBA3204683F}" srcOrd="1" destOrd="0" parTransId="{56CB76C7-408B-4D5A-82F0-EB9DEDD47D20}" sibTransId="{32F657E7-19E7-4A50-99C5-9DD885B9F530}"/>
    <dgm:cxn modelId="{885CD3AE-8122-40F8-97E5-5D36B739CE24}" type="presOf" srcId="{6FDBFC95-8D6D-44AA-8568-F1DEB086983E}" destId="{5C65E78C-5C43-4F7D-8CFA-DD4C86D7AA8B}" srcOrd="0" destOrd="0" presId="urn:microsoft.com/office/officeart/2005/8/layout/pList2"/>
    <dgm:cxn modelId="{5868513D-0C51-41A3-83B3-62109B77611B}" srcId="{97E99D0F-5079-4486-A63C-F5E9E433302F}" destId="{6FDBFC95-8D6D-44AA-8568-F1DEB086983E}" srcOrd="2" destOrd="0" parTransId="{1E8EB493-E1E2-4568-BAB1-13ED14528411}" sibTransId="{454E84FB-96A2-4A1B-93F5-56E7433FBA73}"/>
    <dgm:cxn modelId="{5910B493-22EB-4957-9D86-CE9CA4847E3C}" type="presOf" srcId="{7476950D-B083-4ADC-8FAB-E0A31D0F1A7D}" destId="{084AE18B-8DC4-482B-AEDF-F8142F343DE9}" srcOrd="0" destOrd="0" presId="urn:microsoft.com/office/officeart/2005/8/layout/pList2"/>
    <dgm:cxn modelId="{BDC28060-1F30-4BD1-966C-14F157B3FA8F}" type="presOf" srcId="{32F657E7-19E7-4A50-99C5-9DD885B9F530}" destId="{801FC89A-A436-4132-B4E2-C65817B3ADBF}" srcOrd="0" destOrd="0" presId="urn:microsoft.com/office/officeart/2005/8/layout/pList2"/>
    <dgm:cxn modelId="{679D6737-CD23-42A0-952D-5A6E248392C1}" type="presOf" srcId="{97E99D0F-5079-4486-A63C-F5E9E433302F}" destId="{C7D9E7DB-C99A-4B61-93E8-D815D82D46F7}" srcOrd="0" destOrd="0" presId="urn:microsoft.com/office/officeart/2005/8/layout/pList2"/>
    <dgm:cxn modelId="{2FA47D21-81AD-48CE-913F-65E4040B18EB}" type="presOf" srcId="{28911E51-FB5F-446F-98C6-3DBB00AA642C}" destId="{F5EF1D54-1355-4E8A-AA79-2CE298A2D3F0}" srcOrd="0" destOrd="0" presId="urn:microsoft.com/office/officeart/2005/8/layout/pList2"/>
    <dgm:cxn modelId="{2BEC4CF5-C370-4C69-BD6D-7CD932E503E8}" type="presOf" srcId="{42EC711B-AD93-4C4C-BCE3-EEBA3204683F}" destId="{75B35C18-5A44-438D-8A09-DD3111178739}" srcOrd="0" destOrd="0" presId="urn:microsoft.com/office/officeart/2005/8/layout/pList2"/>
    <dgm:cxn modelId="{8FB6D5CF-0989-4FED-98C2-82F12D2D1734}" type="presParOf" srcId="{C7D9E7DB-C99A-4B61-93E8-D815D82D46F7}" destId="{9EAE651B-90E3-4167-90F4-BEC4555128B7}" srcOrd="0" destOrd="0" presId="urn:microsoft.com/office/officeart/2005/8/layout/pList2"/>
    <dgm:cxn modelId="{6D0580B9-BF60-493C-A483-0F1BF8ADEEDC}" type="presParOf" srcId="{C7D9E7DB-C99A-4B61-93E8-D815D82D46F7}" destId="{AABDDC2A-2B45-4ABC-8FCA-015D37908F39}" srcOrd="1" destOrd="0" presId="urn:microsoft.com/office/officeart/2005/8/layout/pList2"/>
    <dgm:cxn modelId="{93535C24-4CEF-47DF-9281-5E57B1D91B56}" type="presParOf" srcId="{AABDDC2A-2B45-4ABC-8FCA-015D37908F39}" destId="{EEB54679-F6A2-4C69-A4D6-FFBEF2D43F43}" srcOrd="0" destOrd="0" presId="urn:microsoft.com/office/officeart/2005/8/layout/pList2"/>
    <dgm:cxn modelId="{A2109F5A-A256-4585-A674-E8009C571BE1}" type="presParOf" srcId="{EEB54679-F6A2-4C69-A4D6-FFBEF2D43F43}" destId="{084AE18B-8DC4-482B-AEDF-F8142F343DE9}" srcOrd="0" destOrd="0" presId="urn:microsoft.com/office/officeart/2005/8/layout/pList2"/>
    <dgm:cxn modelId="{E64C1377-F2E3-4BD4-BDC1-72B5E3B9B13C}" type="presParOf" srcId="{EEB54679-F6A2-4C69-A4D6-FFBEF2D43F43}" destId="{A771862B-793D-4E17-92BA-21214F82D190}" srcOrd="1" destOrd="0" presId="urn:microsoft.com/office/officeart/2005/8/layout/pList2"/>
    <dgm:cxn modelId="{42F0FDC8-D490-4545-A902-4F92B080C6EE}" type="presParOf" srcId="{EEB54679-F6A2-4C69-A4D6-FFBEF2D43F43}" destId="{4F26F8FF-AEC2-4CB9-B778-4C6D6B8053AC}" srcOrd="2" destOrd="0" presId="urn:microsoft.com/office/officeart/2005/8/layout/pList2"/>
    <dgm:cxn modelId="{A7D123C8-1C76-4EA2-B8A2-D9DB58D304FD}" type="presParOf" srcId="{AABDDC2A-2B45-4ABC-8FCA-015D37908F39}" destId="{F5EF1D54-1355-4E8A-AA79-2CE298A2D3F0}" srcOrd="1" destOrd="0" presId="urn:microsoft.com/office/officeart/2005/8/layout/pList2"/>
    <dgm:cxn modelId="{AF890F91-4537-4B30-B080-5F07552681B2}" type="presParOf" srcId="{AABDDC2A-2B45-4ABC-8FCA-015D37908F39}" destId="{855F8D9E-215D-49C2-B766-97B716980B11}" srcOrd="2" destOrd="0" presId="urn:microsoft.com/office/officeart/2005/8/layout/pList2"/>
    <dgm:cxn modelId="{C5557F77-8848-4389-8DAE-8360EAE754B1}" type="presParOf" srcId="{855F8D9E-215D-49C2-B766-97B716980B11}" destId="{75B35C18-5A44-438D-8A09-DD3111178739}" srcOrd="0" destOrd="0" presId="urn:microsoft.com/office/officeart/2005/8/layout/pList2"/>
    <dgm:cxn modelId="{2B534597-5457-423B-A14C-76C52C852993}" type="presParOf" srcId="{855F8D9E-215D-49C2-B766-97B716980B11}" destId="{58FC21D5-084B-4246-9E73-23B704AC4435}" srcOrd="1" destOrd="0" presId="urn:microsoft.com/office/officeart/2005/8/layout/pList2"/>
    <dgm:cxn modelId="{13BCCF1D-2B61-4073-BC0C-6FBB81871504}" type="presParOf" srcId="{855F8D9E-215D-49C2-B766-97B716980B11}" destId="{39E55708-1D11-4DAF-85D5-B4A287103A32}" srcOrd="2" destOrd="0" presId="urn:microsoft.com/office/officeart/2005/8/layout/pList2"/>
    <dgm:cxn modelId="{FEB62B10-A7B7-4DB3-A694-AF4159C8917D}" type="presParOf" srcId="{AABDDC2A-2B45-4ABC-8FCA-015D37908F39}" destId="{801FC89A-A436-4132-B4E2-C65817B3ADBF}" srcOrd="3" destOrd="0" presId="urn:microsoft.com/office/officeart/2005/8/layout/pList2"/>
    <dgm:cxn modelId="{FA315B97-ABB7-4884-BDBF-4B80627E7EE1}" type="presParOf" srcId="{AABDDC2A-2B45-4ABC-8FCA-015D37908F39}" destId="{FB54CDE5-414E-4695-B7FC-FB9A96C094B3}" srcOrd="4" destOrd="0" presId="urn:microsoft.com/office/officeart/2005/8/layout/pList2"/>
    <dgm:cxn modelId="{4ADAA6CB-E0A0-4C61-9874-DBDF813AA04C}" type="presParOf" srcId="{FB54CDE5-414E-4695-B7FC-FB9A96C094B3}" destId="{5C65E78C-5C43-4F7D-8CFA-DD4C86D7AA8B}" srcOrd="0" destOrd="0" presId="urn:microsoft.com/office/officeart/2005/8/layout/pList2"/>
    <dgm:cxn modelId="{C0FC2FF6-3766-4B23-B2C8-E1FD5B038193}" type="presParOf" srcId="{FB54CDE5-414E-4695-B7FC-FB9A96C094B3}" destId="{1AC1E29D-7A7A-4C02-8F7D-F96912FD9AE7}" srcOrd="1" destOrd="0" presId="urn:microsoft.com/office/officeart/2005/8/layout/pList2"/>
    <dgm:cxn modelId="{31C00825-9E73-40AA-961A-2C731253F01A}" type="presParOf" srcId="{FB54CDE5-414E-4695-B7FC-FB9A96C094B3}" destId="{D9CA561E-4F84-4DA2-A7DD-DE0DC3457794}" srcOrd="2" destOrd="0" presId="urn:microsoft.com/office/officeart/2005/8/layout/p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EAE651B-90E3-4167-90F4-BEC4555128B7}">
      <dsp:nvSpPr>
        <dsp:cNvPr id="0" name=""/>
        <dsp:cNvSpPr/>
      </dsp:nvSpPr>
      <dsp:spPr>
        <a:xfrm>
          <a:off x="0" y="0"/>
          <a:ext cx="7696200" cy="2320290"/>
        </a:xfrm>
        <a:prstGeom prst="roundRect">
          <a:avLst>
            <a:gd name="adj" fmla="val 10000"/>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F26F8FF-AEC2-4CB9-B778-4C6D6B8053AC}">
      <dsp:nvSpPr>
        <dsp:cNvPr id="0" name=""/>
        <dsp:cNvSpPr/>
      </dsp:nvSpPr>
      <dsp:spPr>
        <a:xfrm>
          <a:off x="230886" y="309372"/>
          <a:ext cx="2260758" cy="1701546"/>
        </a:xfrm>
        <a:prstGeom prst="roundRect">
          <a:avLst>
            <a:gd name="adj" fmla="val 10000"/>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84AE18B-8DC4-482B-AEDF-F8142F343DE9}">
      <dsp:nvSpPr>
        <dsp:cNvPr id="0" name=""/>
        <dsp:cNvSpPr/>
      </dsp:nvSpPr>
      <dsp:spPr>
        <a:xfrm rot="10800000">
          <a:off x="230886" y="2320290"/>
          <a:ext cx="2260758" cy="2835910"/>
        </a:xfrm>
        <a:prstGeom prst="round2SameRect">
          <a:avLst>
            <a:gd name="adj1" fmla="val 10500"/>
            <a:gd name="adj2" fmla="val 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t" anchorCtr="0">
          <a:noAutofit/>
        </a:bodyPr>
        <a:lstStyle/>
        <a:p>
          <a:pPr lvl="0" algn="ctr" defTabSz="1066800">
            <a:lnSpc>
              <a:spcPct val="90000"/>
            </a:lnSpc>
            <a:spcBef>
              <a:spcPct val="0"/>
            </a:spcBef>
            <a:spcAft>
              <a:spcPct val="35000"/>
            </a:spcAft>
          </a:pPr>
          <a:r>
            <a:rPr lang="en-US" sz="2400" b="1" kern="1200" dirty="0" smtClean="0"/>
            <a:t>Community Health Profile Report</a:t>
          </a:r>
        </a:p>
        <a:p>
          <a:pPr lvl="0" algn="ctr" defTabSz="1066800">
            <a:lnSpc>
              <a:spcPct val="90000"/>
            </a:lnSpc>
            <a:spcBef>
              <a:spcPct val="0"/>
            </a:spcBef>
            <a:spcAft>
              <a:spcPct val="35000"/>
            </a:spcAft>
          </a:pPr>
          <a:r>
            <a:rPr lang="en-US" sz="2400" b="1" kern="1200" dirty="0" smtClean="0"/>
            <a:t>JUNE 2012</a:t>
          </a:r>
          <a:endParaRPr lang="en-US" sz="2400" b="1" kern="1200" dirty="0"/>
        </a:p>
      </dsp:txBody>
      <dsp:txXfrm rot="10800000">
        <a:off x="230886" y="2320290"/>
        <a:ext cx="2260758" cy="2835910"/>
      </dsp:txXfrm>
    </dsp:sp>
    <dsp:sp modelId="{39E55708-1D11-4DAF-85D5-B4A287103A32}">
      <dsp:nvSpPr>
        <dsp:cNvPr id="0" name=""/>
        <dsp:cNvSpPr/>
      </dsp:nvSpPr>
      <dsp:spPr>
        <a:xfrm>
          <a:off x="2717720" y="309372"/>
          <a:ext cx="2260758" cy="1701546"/>
        </a:xfrm>
        <a:prstGeom prst="roundRect">
          <a:avLst>
            <a:gd name="adj" fmla="val 10000"/>
          </a:avLst>
        </a:prstGeom>
        <a:blipFill rotWithShape="0">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5B35C18-5A44-438D-8A09-DD3111178739}">
      <dsp:nvSpPr>
        <dsp:cNvPr id="0" name=""/>
        <dsp:cNvSpPr/>
      </dsp:nvSpPr>
      <dsp:spPr>
        <a:xfrm rot="10800000">
          <a:off x="2717720" y="2320290"/>
          <a:ext cx="2260758" cy="2835910"/>
        </a:xfrm>
        <a:prstGeom prst="round2SameRect">
          <a:avLst>
            <a:gd name="adj1" fmla="val 10500"/>
            <a:gd name="adj2" fmla="val 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t" anchorCtr="0">
          <a:noAutofit/>
        </a:bodyPr>
        <a:lstStyle/>
        <a:p>
          <a:pPr lvl="0" algn="ctr" defTabSz="1066800">
            <a:lnSpc>
              <a:spcPct val="90000"/>
            </a:lnSpc>
            <a:spcBef>
              <a:spcPct val="0"/>
            </a:spcBef>
            <a:spcAft>
              <a:spcPct val="35000"/>
            </a:spcAft>
          </a:pPr>
          <a:r>
            <a:rPr lang="en-US" sz="2400" b="1" kern="1200" dirty="0" smtClean="0"/>
            <a:t>Community Dialogues on Health</a:t>
          </a:r>
        </a:p>
        <a:p>
          <a:pPr lvl="0" algn="ctr" defTabSz="1066800">
            <a:lnSpc>
              <a:spcPct val="90000"/>
            </a:lnSpc>
            <a:spcBef>
              <a:spcPct val="0"/>
            </a:spcBef>
            <a:spcAft>
              <a:spcPct val="35000"/>
            </a:spcAft>
          </a:pPr>
          <a:r>
            <a:rPr lang="en-US" sz="2400" b="1" kern="1200" dirty="0" smtClean="0">
              <a:solidFill>
                <a:schemeClr val="bg1"/>
              </a:solidFill>
            </a:rPr>
            <a:t>June 26</a:t>
          </a:r>
          <a:r>
            <a:rPr lang="en-US" sz="2400" b="1" kern="1200" baseline="30000" dirty="0" smtClean="0">
              <a:solidFill>
                <a:schemeClr val="bg1"/>
              </a:solidFill>
            </a:rPr>
            <a:t>th</a:t>
          </a:r>
          <a:r>
            <a:rPr lang="en-US" sz="2400" b="1" kern="1200" dirty="0" smtClean="0">
              <a:solidFill>
                <a:schemeClr val="bg1"/>
              </a:solidFill>
            </a:rPr>
            <a:t> to July 19</a:t>
          </a:r>
          <a:r>
            <a:rPr lang="en-US" sz="2400" b="1" kern="1200" baseline="30000" dirty="0" smtClean="0">
              <a:solidFill>
                <a:schemeClr val="bg1"/>
              </a:solidFill>
            </a:rPr>
            <a:t>th</a:t>
          </a:r>
        </a:p>
        <a:p>
          <a:pPr lvl="0" algn="ctr" defTabSz="1066800">
            <a:lnSpc>
              <a:spcPct val="90000"/>
            </a:lnSpc>
            <a:spcBef>
              <a:spcPct val="0"/>
            </a:spcBef>
            <a:spcAft>
              <a:spcPct val="35000"/>
            </a:spcAft>
          </a:pPr>
          <a:r>
            <a:rPr lang="en-US" sz="2400" kern="1200" dirty="0" smtClean="0"/>
            <a:t> </a:t>
          </a:r>
          <a:endParaRPr lang="en-US" sz="2400" kern="1200" dirty="0"/>
        </a:p>
      </dsp:txBody>
      <dsp:txXfrm rot="10800000">
        <a:off x="2717720" y="2320290"/>
        <a:ext cx="2260758" cy="2835910"/>
      </dsp:txXfrm>
    </dsp:sp>
    <dsp:sp modelId="{D9CA561E-4F84-4DA2-A7DD-DE0DC3457794}">
      <dsp:nvSpPr>
        <dsp:cNvPr id="0" name=""/>
        <dsp:cNvSpPr/>
      </dsp:nvSpPr>
      <dsp:spPr>
        <a:xfrm>
          <a:off x="5204555" y="309371"/>
          <a:ext cx="2260758" cy="1701546"/>
        </a:xfrm>
        <a:prstGeom prst="roundRect">
          <a:avLst>
            <a:gd name="adj" fmla="val 10000"/>
          </a:avLst>
        </a:prstGeom>
        <a:blipFill rotWithShape="0">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C65E78C-5C43-4F7D-8CFA-DD4C86D7AA8B}">
      <dsp:nvSpPr>
        <dsp:cNvPr id="0" name=""/>
        <dsp:cNvSpPr/>
      </dsp:nvSpPr>
      <dsp:spPr>
        <a:xfrm rot="10800000">
          <a:off x="5204555" y="2320290"/>
          <a:ext cx="2260758" cy="2835910"/>
        </a:xfrm>
        <a:prstGeom prst="round2SameRect">
          <a:avLst>
            <a:gd name="adj1" fmla="val 10500"/>
            <a:gd name="adj2" fmla="val 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t" anchorCtr="0">
          <a:noAutofit/>
        </a:bodyPr>
        <a:lstStyle/>
        <a:p>
          <a:pPr lvl="0" algn="ctr" defTabSz="1066800">
            <a:lnSpc>
              <a:spcPct val="90000"/>
            </a:lnSpc>
            <a:spcBef>
              <a:spcPct val="0"/>
            </a:spcBef>
            <a:spcAft>
              <a:spcPct val="35000"/>
            </a:spcAft>
          </a:pPr>
          <a:r>
            <a:rPr lang="en-US" sz="2400" b="1" kern="1200" dirty="0" smtClean="0"/>
            <a:t>Community Health Improvement Plan </a:t>
          </a:r>
        </a:p>
        <a:p>
          <a:pPr lvl="0" algn="ctr" defTabSz="1066800">
            <a:lnSpc>
              <a:spcPct val="90000"/>
            </a:lnSpc>
            <a:spcBef>
              <a:spcPct val="0"/>
            </a:spcBef>
            <a:spcAft>
              <a:spcPct val="35000"/>
            </a:spcAft>
          </a:pPr>
          <a:r>
            <a:rPr lang="en-US" sz="2400" b="1" kern="1200" dirty="0" smtClean="0"/>
            <a:t>FALL 2012 </a:t>
          </a:r>
          <a:endParaRPr lang="en-US" sz="2400" i="1" kern="1200" dirty="0">
            <a:solidFill>
              <a:schemeClr val="tx1"/>
            </a:solidFill>
          </a:endParaRPr>
        </a:p>
      </dsp:txBody>
      <dsp:txXfrm rot="10800000">
        <a:off x="5204555" y="2320290"/>
        <a:ext cx="2260758" cy="2835910"/>
      </dsp:txXfrm>
    </dsp:sp>
  </dsp:spTree>
</dsp:drawing>
</file>

<file path=ppt/diagrams/layout1.xml><?xml version="1.0" encoding="utf-8"?>
<dgm:layoutDef xmlns:dgm="http://schemas.openxmlformats.org/drawingml/2006/diagram" xmlns:a="http://schemas.openxmlformats.org/drawingml/2006/main" uniqueId="urn:microsoft.com/office/officeart/2005/8/layout/pList2">
  <dgm:title val=""/>
  <dgm:desc val=""/>
  <dgm:catLst>
    <dgm:cat type="list" pri="1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1.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D355CE04-ADC6-4183-B2BD-F8F3F481B541}" type="datetimeFigureOut">
              <a:rPr lang="en-US" smtClean="0"/>
              <a:pPr/>
              <a:t>8/2/2012</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50C297C2-BEAD-494A-8DB8-8F4086A10D23}"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396BE88B-297C-4D84-B5C8-562FD18783CB}" type="datetimeFigureOut">
              <a:rPr lang="en-US" smtClean="0"/>
              <a:pPr/>
              <a:t>8/2/2012</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5076D5F5-AB9F-4E35-A4E0-6113C214FF0A}"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9C05E7-B69B-4F20-9C9F-9D443CE8EBD9}" type="slidenum">
              <a:rPr lang="en-US" smtClean="0"/>
              <a:pPr/>
              <a:t>1</a:t>
            </a:fld>
            <a:endParaRPr lang="en-US"/>
          </a:p>
        </p:txBody>
      </p:sp>
    </p:spTree>
    <p:extLst>
      <p:ext uri="{BB962C8B-B14F-4D97-AF65-F5344CB8AC3E}">
        <p14:creationId xmlns="" xmlns:p14="http://schemas.microsoft.com/office/powerpoint/2010/main" val="14877547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p:spPr>
      </p:sp>
      <p:sp>
        <p:nvSpPr>
          <p:cNvPr id="1229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Poll: Which factor is the second most importan...
Press F5 or enter presentation mode to view the poll
In an emergency during your presentation, if the poll isn't showing, navigate to this link in your web browser:
http://www.polleverywhere.com/multiple_choice_polls/LTg5MTM3MjMzMA</a:t>
            </a:r>
          </a:p>
          <a:p>
            <a:pPr>
              <a:spcBef>
                <a:spcPct val="0"/>
              </a:spcBef>
            </a:pPr>
            <a:endParaRPr lang="en-US" dirty="0" smtClean="0"/>
          </a:p>
          <a:p>
            <a:pPr>
              <a:spcBef>
                <a:spcPct val="0"/>
              </a:spcBef>
            </a:pPr>
            <a:r>
              <a:rPr lang="en-US" dirty="0" smtClean="0"/>
              <a:t>If you like, you can use this slide as a template for your own voting slides. You might use a slide like this if you feel your audience would</a:t>
            </a:r>
            <a:r>
              <a:rPr lang="en-US" baseline="0" dirty="0" smtClean="0"/>
              <a:t> benefit from </a:t>
            </a:r>
            <a:r>
              <a:rPr lang="en-US" dirty="0" smtClean="0"/>
              <a:t>the</a:t>
            </a:r>
            <a:r>
              <a:rPr lang="en-US" baseline="0" dirty="0" smtClean="0"/>
              <a:t> picture showing a text message on a phone.</a:t>
            </a:r>
            <a:endParaRPr lang="en-US" dirty="0" smtClean="0"/>
          </a:p>
        </p:txBody>
      </p:sp>
      <p:sp>
        <p:nvSpPr>
          <p:cNvPr id="1229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41FF443-286A-4B56-B134-A4259059825C}" type="slidenum">
              <a:rPr lang="en-US"/>
              <a:pPr fontAlgn="base">
                <a:spcBef>
                  <a:spcPct val="0"/>
                </a:spcBef>
                <a:spcAft>
                  <a:spcPct val="0"/>
                </a:spcAft>
              </a:pPr>
              <a:t>21</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p:spPr>
      </p:sp>
      <p:sp>
        <p:nvSpPr>
          <p:cNvPr id="1229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Poll: Which factor is the third most important...
Press F5 or enter presentation mode to view the poll
In an emergency during your presentation, if the poll isn't showing, navigate to this link in your web browser:
http://www.polleverywhere.com/multiple_choice_polls/MTA4MTA3MzUyOA</a:t>
            </a:r>
          </a:p>
          <a:p>
            <a:pPr>
              <a:spcBef>
                <a:spcPct val="0"/>
              </a:spcBef>
            </a:pPr>
            <a:endParaRPr lang="en-US" dirty="0" smtClean="0"/>
          </a:p>
          <a:p>
            <a:pPr>
              <a:spcBef>
                <a:spcPct val="0"/>
              </a:spcBef>
            </a:pPr>
            <a:r>
              <a:rPr lang="en-US" dirty="0" smtClean="0"/>
              <a:t>If you like, you can use this slide as a template for your own voting slides. You might use a slide like this if you feel your audience would</a:t>
            </a:r>
            <a:r>
              <a:rPr lang="en-US" baseline="0" dirty="0" smtClean="0"/>
              <a:t> benefit from </a:t>
            </a:r>
            <a:r>
              <a:rPr lang="en-US" dirty="0" smtClean="0"/>
              <a:t>the</a:t>
            </a:r>
            <a:r>
              <a:rPr lang="en-US" baseline="0" dirty="0" smtClean="0"/>
              <a:t> picture showing a text message on a phone.</a:t>
            </a:r>
            <a:endParaRPr lang="en-US" dirty="0" smtClean="0"/>
          </a:p>
        </p:txBody>
      </p:sp>
      <p:sp>
        <p:nvSpPr>
          <p:cNvPr id="1229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41FF443-286A-4B56-B134-A4259059825C}" type="slidenum">
              <a:rPr lang="en-US"/>
              <a:pPr fontAlgn="base">
                <a:spcBef>
                  <a:spcPct val="0"/>
                </a:spcBef>
                <a:spcAft>
                  <a:spcPct val="0"/>
                </a:spcAft>
              </a:pPr>
              <a:t>22</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p:spPr>
      </p:sp>
      <p:sp>
        <p:nvSpPr>
          <p:cNvPr id="1229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Poll: Which factor is the least important to c...
Press F5 or enter presentation mode to view the poll
In an emergency during your presentation, if the poll isn't showing, navigate to this link in your web browser:
http://www.polleverywhere.com/multiple_choice_polls/Njk3NDAxNjM3</a:t>
            </a:r>
          </a:p>
          <a:p>
            <a:pPr>
              <a:spcBef>
                <a:spcPct val="0"/>
              </a:spcBef>
            </a:pPr>
            <a:endParaRPr lang="en-US" dirty="0" smtClean="0"/>
          </a:p>
          <a:p>
            <a:pPr>
              <a:spcBef>
                <a:spcPct val="0"/>
              </a:spcBef>
            </a:pPr>
            <a:r>
              <a:rPr lang="en-US" dirty="0" smtClean="0"/>
              <a:t>If you like, you can use this slide as a template for your own voting slides. You might use a slide like this if you feel your audience would</a:t>
            </a:r>
            <a:r>
              <a:rPr lang="en-US" baseline="0" dirty="0" smtClean="0"/>
              <a:t> benefit from </a:t>
            </a:r>
            <a:r>
              <a:rPr lang="en-US" dirty="0" smtClean="0"/>
              <a:t>the</a:t>
            </a:r>
            <a:r>
              <a:rPr lang="en-US" baseline="0" dirty="0" smtClean="0"/>
              <a:t> picture showing a text message on a phone.</a:t>
            </a:r>
            <a:endParaRPr lang="en-US" dirty="0" smtClean="0"/>
          </a:p>
        </p:txBody>
      </p:sp>
      <p:sp>
        <p:nvSpPr>
          <p:cNvPr id="1229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41FF443-286A-4B56-B134-A4259059825C}" type="slidenum">
              <a:rPr lang="en-US"/>
              <a:pPr fontAlgn="base">
                <a:spcBef>
                  <a:spcPct val="0"/>
                </a:spcBef>
                <a:spcAft>
                  <a:spcPct val="0"/>
                </a:spcAft>
              </a:pPr>
              <a:t>23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4D6D06D-CBEB-43F4-86EE-1626F683BB8E}" type="datetimeFigureOut">
              <a:rPr lang="en-US" smtClean="0"/>
              <a:pPr/>
              <a:t>8/2/2012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8C657B-68C7-41A8-919F-BA523B54793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4D6D06D-CBEB-43F4-86EE-1626F683BB8E}" type="datetimeFigureOut">
              <a:rPr lang="en-US" smtClean="0"/>
              <a:pPr/>
              <a:t>8/2/2012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8C657B-68C7-41A8-919F-BA523B54793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4D6D06D-CBEB-43F4-86EE-1626F683BB8E}" type="datetimeFigureOut">
              <a:rPr lang="en-US" smtClean="0"/>
              <a:pPr/>
              <a:t>8/2/2012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8C657B-68C7-41A8-919F-BA523B54793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4D6D06D-CBEB-43F4-86EE-1626F683BB8E}" type="datetimeFigureOut">
              <a:rPr lang="en-US" smtClean="0"/>
              <a:pPr/>
              <a:t>8/2/2012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8C657B-68C7-41A8-919F-BA523B54793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4D6D06D-CBEB-43F4-86EE-1626F683BB8E}" type="datetimeFigureOut">
              <a:rPr lang="en-US" smtClean="0"/>
              <a:pPr/>
              <a:t>8/2/2012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8C657B-68C7-41A8-919F-BA523B547932}"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4D6D06D-CBEB-43F4-86EE-1626F683BB8E}" type="datetimeFigureOut">
              <a:rPr lang="en-US" smtClean="0"/>
              <a:pPr/>
              <a:t>8/2/2012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8C657B-68C7-41A8-919F-BA523B54793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4D6D06D-CBEB-43F4-86EE-1626F683BB8E}" type="datetimeFigureOut">
              <a:rPr lang="en-US" smtClean="0"/>
              <a:pPr/>
              <a:t>8/2/2012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58C657B-68C7-41A8-919F-BA523B54793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4D6D06D-CBEB-43F4-86EE-1626F683BB8E}" type="datetimeFigureOut">
              <a:rPr lang="en-US" smtClean="0"/>
              <a:pPr/>
              <a:t>8/2/2012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58C657B-68C7-41A8-919F-BA523B54793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D6D06D-CBEB-43F4-86EE-1626F683BB8E}" type="datetimeFigureOut">
              <a:rPr lang="en-US" smtClean="0"/>
              <a:pPr/>
              <a:t>8/2/2012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58C657B-68C7-41A8-919F-BA523B54793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4D6D06D-CBEB-43F4-86EE-1626F683BB8E}" type="datetimeFigureOut">
              <a:rPr lang="en-US" smtClean="0"/>
              <a:pPr/>
              <a:t>8/2/2012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8C657B-68C7-41A8-919F-BA523B54793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4D6D06D-CBEB-43F4-86EE-1626F683BB8E}" type="datetimeFigureOut">
              <a:rPr lang="en-US" smtClean="0"/>
              <a:pPr/>
              <a:t>8/2/2012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8C657B-68C7-41A8-919F-BA523B54793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D6D06D-CBEB-43F4-86EE-1626F683BB8E}" type="datetimeFigureOut">
              <a:rPr lang="en-US" smtClean="0"/>
              <a:pPr/>
              <a:t>8/2/2012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8C657B-68C7-41A8-919F-BA523B54793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control" Target="../activeX/activeX1.xml"/><Relationship Id="rId1" Type="http://schemas.openxmlformats.org/officeDocument/2006/relationships/vmlDrawing" Target="../drawings/vmlDrawing1.vml"/><Relationship Id="rId4" Type="http://schemas.openxmlformats.org/officeDocument/2006/relationships/notesSlide" Target="../notesSlides/notesSlide2.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control" Target="../activeX/activeX2.xml"/><Relationship Id="rId1" Type="http://schemas.openxmlformats.org/officeDocument/2006/relationships/vmlDrawing" Target="../drawings/vmlDrawing2.vml"/><Relationship Id="rId4" Type="http://schemas.openxmlformats.org/officeDocument/2006/relationships/notesSlide" Target="../notesSlides/notesSlide3.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control" Target="../activeX/activeX3.xml"/><Relationship Id="rId1" Type="http://schemas.openxmlformats.org/officeDocument/2006/relationships/vmlDrawing" Target="../drawings/vmlDrawing3.vml"/><Relationship Id="rId4" Type="http://schemas.openxmlformats.org/officeDocument/2006/relationships/notesSlide" Target="../notesSlides/notesSlide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4.wmf"/><Relationship Id="rId1" Type="http://schemas.openxmlformats.org/officeDocument/2006/relationships/slideLayout" Target="../slideLayouts/slideLayout6.xml"/><Relationship Id="rId4" Type="http://schemas.openxmlformats.org/officeDocument/2006/relationships/image" Target="../media/image6.wmf"/></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wmf"/><Relationship Id="rId3" Type="http://schemas.openxmlformats.org/officeDocument/2006/relationships/image" Target="../media/image9.png"/><Relationship Id="rId7" Type="http://schemas.openxmlformats.org/officeDocument/2006/relationships/image" Target="../media/image13.wmf"/><Relationship Id="rId12" Type="http://schemas.openxmlformats.org/officeDocument/2006/relationships/image" Target="../media/image18.wmf"/><Relationship Id="rId2" Type="http://schemas.openxmlformats.org/officeDocument/2006/relationships/image" Target="../media/image8.png"/><Relationship Id="rId16" Type="http://schemas.openxmlformats.org/officeDocument/2006/relationships/image" Target="../media/image22.emf"/><Relationship Id="rId1" Type="http://schemas.openxmlformats.org/officeDocument/2006/relationships/slideLayout" Target="../slideLayouts/slideLayout7.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5" Type="http://schemas.openxmlformats.org/officeDocument/2006/relationships/image" Target="../media/image21.emf"/><Relationship Id="rId10" Type="http://schemas.openxmlformats.org/officeDocument/2006/relationships/image" Target="../media/image16.wmf"/><Relationship Id="rId4" Type="http://schemas.openxmlformats.org/officeDocument/2006/relationships/image" Target="../media/image10.wmf"/><Relationship Id="rId9" Type="http://schemas.openxmlformats.org/officeDocument/2006/relationships/image" Target="../media/image15.wmf"/><Relationship Id="rId14" Type="http://schemas.openxmlformats.org/officeDocument/2006/relationships/image" Target="../media/image20.emf"/></Relationships>
</file>

<file path=ppt/slides/_rels/slide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8" name="Picture 8" descr="C:\Users\abarna\AppData\Local\Microsoft\Windows\Temporary Internet Files\Content.IE5\014HO156\MP900430546[1].jpg"/>
          <p:cNvPicPr>
            <a:picLocks noChangeAspect="1" noChangeArrowheads="1"/>
          </p:cNvPicPr>
          <p:nvPr/>
        </p:nvPicPr>
        <p:blipFill>
          <a:blip r:embed="rId3" cstate="print"/>
          <a:srcRect/>
          <a:stretch>
            <a:fillRect/>
          </a:stretch>
        </p:blipFill>
        <p:spPr bwMode="auto">
          <a:xfrm>
            <a:off x="0" y="1295400"/>
            <a:ext cx="9144000" cy="6093619"/>
          </a:xfrm>
          <a:prstGeom prst="rect">
            <a:avLst/>
          </a:prstGeom>
          <a:noFill/>
        </p:spPr>
      </p:pic>
      <p:sp>
        <p:nvSpPr>
          <p:cNvPr id="3" name="Subtitle 2"/>
          <p:cNvSpPr>
            <a:spLocks noGrp="1"/>
          </p:cNvSpPr>
          <p:nvPr>
            <p:ph type="subTitle" idx="1"/>
          </p:nvPr>
        </p:nvSpPr>
        <p:spPr>
          <a:xfrm>
            <a:off x="2514600" y="4267200"/>
            <a:ext cx="6400800" cy="1981200"/>
          </a:xfrm>
        </p:spPr>
        <p:txBody>
          <a:bodyPr>
            <a:normAutofit/>
            <a:scene3d>
              <a:camera prst="orthographicFront"/>
              <a:lightRig rig="morning" dir="t"/>
            </a:scene3d>
            <a:sp3d prstMaterial="powder"/>
          </a:bodyPr>
          <a:lstStyle/>
          <a:p>
            <a:r>
              <a:rPr lang="en-US" b="1" dirty="0" smtClean="0">
                <a:solidFill>
                  <a:schemeClr val="bg1"/>
                </a:solidFill>
              </a:rPr>
              <a:t>Advisory Committee</a:t>
            </a:r>
          </a:p>
          <a:p>
            <a:r>
              <a:rPr lang="en-US" b="1" dirty="0" smtClean="0">
                <a:solidFill>
                  <a:schemeClr val="bg1"/>
                </a:solidFill>
              </a:rPr>
              <a:t>June 26 to July 19, 2012</a:t>
            </a:r>
            <a:endParaRPr lang="en-US" b="1" dirty="0">
              <a:solidFill>
                <a:schemeClr val="bg1"/>
              </a:solidFill>
            </a:endParaRPr>
          </a:p>
        </p:txBody>
      </p:sp>
      <p:pic>
        <p:nvPicPr>
          <p:cNvPr id="10244" name="Picture 4" descr="C:\Users\abarna\AppData\Local\Microsoft\Windows\Temporary Internet Files\Content.IE5\V3AJG5KO\MP900439451[1].jpg"/>
          <p:cNvPicPr>
            <a:picLocks noChangeAspect="1" noChangeArrowheads="1"/>
          </p:cNvPicPr>
          <p:nvPr/>
        </p:nvPicPr>
        <p:blipFill>
          <a:blip r:embed="rId4" cstate="print"/>
          <a:srcRect/>
          <a:stretch>
            <a:fillRect/>
          </a:stretch>
        </p:blipFill>
        <p:spPr bwMode="auto">
          <a:xfrm>
            <a:off x="381001" y="1828800"/>
            <a:ext cx="2543628" cy="3810000"/>
          </a:xfrm>
          <a:prstGeom prst="rect">
            <a:avLst/>
          </a:prstGeom>
          <a:noFill/>
        </p:spPr>
      </p:pic>
      <p:pic>
        <p:nvPicPr>
          <p:cNvPr id="13" name="Picture 12" descr="HCC logo color.png"/>
          <p:cNvPicPr>
            <a:picLocks noChangeAspect="1"/>
          </p:cNvPicPr>
          <p:nvPr/>
        </p:nvPicPr>
        <p:blipFill>
          <a:blip r:embed="rId5" cstate="print"/>
          <a:stretch>
            <a:fillRect/>
          </a:stretch>
        </p:blipFill>
        <p:spPr>
          <a:xfrm>
            <a:off x="152400" y="228600"/>
            <a:ext cx="9690105" cy="1066800"/>
          </a:xfrm>
          <a:prstGeom prst="rect">
            <a:avLst/>
          </a:prstGeom>
        </p:spPr>
      </p:pic>
      <p:sp>
        <p:nvSpPr>
          <p:cNvPr id="14" name="Rectangle 13"/>
          <p:cNvSpPr/>
          <p:nvPr/>
        </p:nvSpPr>
        <p:spPr>
          <a:xfrm>
            <a:off x="228600" y="6211669"/>
            <a:ext cx="7086600" cy="646331"/>
          </a:xfrm>
          <a:prstGeom prst="rect">
            <a:avLst/>
          </a:prstGeom>
        </p:spPr>
        <p:txBody>
          <a:bodyPr wrap="square">
            <a:spAutoFit/>
          </a:bodyPr>
          <a:lstStyle/>
          <a:p>
            <a:pPr>
              <a:spcBef>
                <a:spcPts val="0"/>
              </a:spcBef>
            </a:pPr>
            <a:r>
              <a:rPr lang="en-US" sz="3600" b="1" dirty="0" smtClean="0">
                <a:solidFill>
                  <a:schemeClr val="bg1">
                    <a:lumMod val="50000"/>
                  </a:schemeClr>
                </a:solidFill>
              </a:rPr>
              <a:t>www.</a:t>
            </a:r>
            <a:r>
              <a:rPr lang="en-US" sz="3600" b="1" dirty="0" smtClean="0">
                <a:solidFill>
                  <a:schemeClr val="accent2"/>
                </a:solidFill>
              </a:rPr>
              <a:t>healthy</a:t>
            </a:r>
            <a:r>
              <a:rPr lang="en-US" sz="3600" b="1" dirty="0" smtClean="0">
                <a:solidFill>
                  <a:schemeClr val="accent3">
                    <a:lumMod val="50000"/>
                  </a:schemeClr>
                </a:solidFill>
              </a:rPr>
              <a:t>capital</a:t>
            </a:r>
            <a:r>
              <a:rPr lang="en-US" sz="3600" b="1" dirty="0" smtClean="0">
                <a:solidFill>
                  <a:schemeClr val="bg1">
                    <a:lumMod val="50000"/>
                  </a:schemeClr>
                </a:solidFill>
              </a:rPr>
              <a:t>counties.org</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Picture 1"/>
          <p:cNvPicPr>
            <a:picLocks noChangeAspect="1" noChangeArrowheads="1"/>
          </p:cNvPicPr>
          <p:nvPr/>
        </p:nvPicPr>
        <p:blipFill>
          <a:blip r:embed="rId2" cstate="print"/>
          <a:srcRect/>
          <a:stretch>
            <a:fillRect/>
          </a:stretch>
        </p:blipFill>
        <p:spPr bwMode="auto">
          <a:xfrm>
            <a:off x="381001" y="1219200"/>
            <a:ext cx="5715000" cy="4706470"/>
          </a:xfrm>
          <a:prstGeom prst="rect">
            <a:avLst/>
          </a:prstGeom>
          <a:noFill/>
          <a:ln w="25400">
            <a:solidFill>
              <a:schemeClr val="bg1">
                <a:lumMod val="50000"/>
              </a:schemeClr>
            </a:solidFill>
            <a:miter lim="800000"/>
            <a:headEnd/>
            <a:tailEnd/>
          </a:ln>
          <a:effectLst>
            <a:outerShdw blurRad="50800" dist="38100" dir="2700000" algn="tl" rotWithShape="0">
              <a:prstClr val="black">
                <a:alpha val="40000"/>
              </a:prstClr>
            </a:outerShdw>
          </a:effectLst>
        </p:spPr>
      </p:pic>
      <p:pic>
        <p:nvPicPr>
          <p:cNvPr id="24578" name="Picture 2"/>
          <p:cNvPicPr>
            <a:picLocks noChangeAspect="1" noChangeArrowheads="1"/>
          </p:cNvPicPr>
          <p:nvPr/>
        </p:nvPicPr>
        <p:blipFill>
          <a:blip r:embed="rId3" cstate="print"/>
          <a:srcRect l="2439" t="3065" r="3548" b="4981"/>
          <a:stretch>
            <a:fillRect/>
          </a:stretch>
        </p:blipFill>
        <p:spPr bwMode="auto">
          <a:xfrm>
            <a:off x="4876800" y="4114800"/>
            <a:ext cx="4038600" cy="2286000"/>
          </a:xfrm>
          <a:prstGeom prst="rect">
            <a:avLst/>
          </a:prstGeom>
          <a:noFill/>
          <a:ln w="19050">
            <a:solidFill>
              <a:schemeClr val="tx2">
                <a:lumMod val="50000"/>
              </a:schemeClr>
            </a:solidFill>
            <a:miter lim="800000"/>
            <a:headEnd/>
            <a:tailEnd/>
          </a:ln>
          <a:effectLst>
            <a:outerShdw blurRad="50800" dist="38100" dir="2700000" algn="tl" rotWithShape="0">
              <a:prstClr val="black">
                <a:alpha val="40000"/>
              </a:prstClr>
            </a:outerShdw>
          </a:effectLst>
        </p:spPr>
      </p:pic>
      <p:sp>
        <p:nvSpPr>
          <p:cNvPr id="6" name="Title 1"/>
          <p:cNvSpPr txBox="1">
            <a:spLocks/>
          </p:cNvSpPr>
          <p:nvPr/>
        </p:nvSpPr>
        <p:spPr>
          <a:xfrm>
            <a:off x="304800" y="304800"/>
            <a:ext cx="7772400" cy="739775"/>
          </a:xfrm>
          <a:prstGeom prst="rect">
            <a:avLst/>
          </a:prstGeom>
        </p:spPr>
        <p:txBody>
          <a:bodyPr/>
          <a:lstStyle/>
          <a:p>
            <a:pPr marL="0" marR="0" lvl="0" indent="0" defTabSz="914400" rtl="0" eaLnBrk="1" fontAlgn="auto" latinLnBrk="0" hangingPunct="1">
              <a:lnSpc>
                <a:spcPct val="100000"/>
              </a:lnSpc>
              <a:spcBef>
                <a:spcPct val="0"/>
              </a:spcBef>
              <a:spcAft>
                <a:spcPts val="0"/>
              </a:spcAft>
              <a:buClrTx/>
              <a:buSzTx/>
              <a:buFontTx/>
              <a:buNone/>
              <a:tabLst/>
              <a:defRPr/>
            </a:pPr>
            <a:r>
              <a:rPr lang="en-US" sz="4400" b="1" cap="all" dirty="0" smtClean="0">
                <a:latin typeface="+mj-lt"/>
                <a:ea typeface="+mj-ea"/>
                <a:cs typeface="+mj-cs"/>
              </a:rPr>
              <a:t>urban Areas</a:t>
            </a:r>
            <a:endParaRPr kumimoji="0" lang="en-US" sz="4400" b="1" i="0" u="none" strike="noStrike" kern="1200" cap="all" spc="0" normalizeH="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2" cstate="print"/>
          <a:srcRect/>
          <a:stretch>
            <a:fillRect/>
          </a:stretch>
        </p:blipFill>
        <p:spPr bwMode="auto">
          <a:xfrm rot="602175">
            <a:off x="4240745" y="333020"/>
            <a:ext cx="4381460" cy="6373033"/>
          </a:xfrm>
          <a:prstGeom prst="rect">
            <a:avLst/>
          </a:prstGeom>
          <a:noFill/>
          <a:ln w="9525">
            <a:noFill/>
            <a:miter lim="800000"/>
            <a:headEnd/>
            <a:tailEnd/>
          </a:ln>
        </p:spPr>
      </p:pic>
      <p:sp>
        <p:nvSpPr>
          <p:cNvPr id="7" name="Title 6"/>
          <p:cNvSpPr>
            <a:spLocks noGrp="1"/>
          </p:cNvSpPr>
          <p:nvPr>
            <p:ph type="title"/>
          </p:nvPr>
        </p:nvSpPr>
        <p:spPr/>
        <p:txBody>
          <a:bodyPr/>
          <a:lstStyle/>
          <a:p>
            <a:endParaRPr lang="en-US" dirty="0"/>
          </a:p>
        </p:txBody>
      </p:sp>
      <p:pic>
        <p:nvPicPr>
          <p:cNvPr id="19458" name="Picture 2"/>
          <p:cNvPicPr>
            <a:picLocks noChangeAspect="1" noChangeArrowheads="1"/>
          </p:cNvPicPr>
          <p:nvPr/>
        </p:nvPicPr>
        <p:blipFill>
          <a:blip r:embed="rId3" cstate="print"/>
          <a:srcRect/>
          <a:stretch>
            <a:fillRect/>
          </a:stretch>
        </p:blipFill>
        <p:spPr bwMode="auto">
          <a:xfrm rot="20773731">
            <a:off x="578599" y="1265336"/>
            <a:ext cx="4191831" cy="4994447"/>
          </a:xfrm>
          <a:prstGeom prst="rect">
            <a:avLst/>
          </a:prstGeom>
          <a:noFill/>
          <a:ln w="9525">
            <a:solidFill>
              <a:schemeClr val="accent1"/>
            </a:solid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743200"/>
            <a:ext cx="8229600" cy="1143000"/>
          </a:xfrm>
        </p:spPr>
        <p:txBody>
          <a:bodyPr/>
          <a:lstStyle/>
          <a:p>
            <a:r>
              <a:rPr lang="en-US" dirty="0" smtClean="0"/>
              <a:t>Findings Document</a:t>
            </a: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0"/>
            <a:ext cx="8229600" cy="1143000"/>
          </a:xfrm>
        </p:spPr>
        <p:txBody>
          <a:bodyPr/>
          <a:lstStyle/>
          <a:p>
            <a:r>
              <a:rPr lang="en-US" dirty="0" smtClean="0"/>
              <a:t>Community Dialogue Report</a:t>
            </a: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09800"/>
            <a:ext cx="8229600" cy="1143000"/>
          </a:xfrm>
        </p:spPr>
        <p:txBody>
          <a:bodyPr>
            <a:normAutofit fontScale="90000"/>
          </a:bodyPr>
          <a:lstStyle/>
          <a:p>
            <a:r>
              <a:rPr lang="en-US" dirty="0" smtClean="0"/>
              <a:t>Community Health Improvement Plan</a:t>
            </a:r>
            <a:endParaRPr lang="en-US" dirty="0"/>
          </a:p>
        </p:txBody>
      </p:sp>
      <p:sp>
        <p:nvSpPr>
          <p:cNvPr id="3" name="TextBox 2"/>
          <p:cNvSpPr txBox="1"/>
          <p:nvPr/>
        </p:nvSpPr>
        <p:spPr>
          <a:xfrm>
            <a:off x="914400" y="1676400"/>
            <a:ext cx="7391400" cy="830997"/>
          </a:xfrm>
          <a:prstGeom prst="rect">
            <a:avLst/>
          </a:prstGeom>
          <a:noFill/>
        </p:spPr>
        <p:txBody>
          <a:bodyPr wrap="square" rtlCol="0">
            <a:spAutoFit/>
          </a:bodyPr>
          <a:lstStyle/>
          <a:p>
            <a:pPr algn="ctr"/>
            <a:r>
              <a:rPr lang="en-US" sz="4800" dirty="0" smtClean="0">
                <a:latin typeface="Hurry Up" pitchFamily="2" charset="0"/>
              </a:rPr>
              <a:t>Onto the next Phase…</a:t>
            </a:r>
            <a:endParaRPr lang="en-US" sz="4800" dirty="0">
              <a:latin typeface="Hurry Up" pitchFamily="2" charset="0"/>
            </a:endParaRPr>
          </a:p>
        </p:txBody>
      </p:sp>
      <p:sp>
        <p:nvSpPr>
          <p:cNvPr id="4" name="Title 1"/>
          <p:cNvSpPr txBox="1">
            <a:spLocks/>
          </p:cNvSpPr>
          <p:nvPr/>
        </p:nvSpPr>
        <p:spPr>
          <a:xfrm>
            <a:off x="533400" y="4191000"/>
            <a:ext cx="8229600" cy="1143000"/>
          </a:xfrm>
          <a:prstGeom prst="rect">
            <a:avLst/>
          </a:prstGeom>
        </p:spPr>
        <p:txBody>
          <a:bodyPr vert="horz" lIns="91440" tIns="45720" rIns="91440" bIns="45720" rtlCol="0" anchor="ctr">
            <a:normAutofit fontScale="90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tx1"/>
                </a:solidFill>
                <a:effectLst/>
                <a:uLnTx/>
                <a:uFillTx/>
                <a:latin typeface="+mj-lt"/>
                <a:ea typeface="+mj-ea"/>
                <a:cs typeface="+mj-cs"/>
              </a:rPr>
              <a:t>So, what is the Community Health Improvement Plan, really?</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5257800"/>
          </a:xfrm>
        </p:spPr>
        <p:txBody>
          <a:bodyPr>
            <a:normAutofit/>
          </a:bodyPr>
          <a:lstStyle/>
          <a:p>
            <a:pPr lvl="1"/>
            <a:r>
              <a:rPr lang="en-US" dirty="0" smtClean="0"/>
              <a:t>Can be thought of as a “key problem area”, or something that is strategically important to improving health.</a:t>
            </a:r>
          </a:p>
          <a:p>
            <a:pPr lvl="1"/>
            <a:r>
              <a:rPr lang="en-US" dirty="0" smtClean="0"/>
              <a:t>Can be one of the indicators</a:t>
            </a:r>
          </a:p>
          <a:p>
            <a:pPr lvl="1"/>
            <a:r>
              <a:rPr lang="en-US" dirty="0" smtClean="0"/>
              <a:t>Can be a group of indicators</a:t>
            </a:r>
          </a:p>
          <a:p>
            <a:pPr lvl="1"/>
            <a:r>
              <a:rPr lang="en-US" dirty="0" smtClean="0"/>
              <a:t>Can be an issue that cuts across many indicators</a:t>
            </a:r>
          </a:p>
          <a:p>
            <a:pPr lvl="1"/>
            <a:r>
              <a:rPr lang="en-US" dirty="0" smtClean="0"/>
              <a:t>There are typically 3 to 6 in a plan.  </a:t>
            </a:r>
          </a:p>
          <a:p>
            <a:pPr lvl="1"/>
            <a:r>
              <a:rPr lang="en-US" dirty="0" smtClean="0"/>
              <a:t>One issue in the H!CC plan must address a social determinant of health which results in health inequity (grant requirement)</a:t>
            </a:r>
            <a:endParaRPr lang="en-US" dirty="0"/>
          </a:p>
        </p:txBody>
      </p:sp>
      <p:sp>
        <p:nvSpPr>
          <p:cNvPr id="4" name="Title 3"/>
          <p:cNvSpPr>
            <a:spLocks noGrp="1"/>
          </p:cNvSpPr>
          <p:nvPr>
            <p:ph type="title"/>
          </p:nvPr>
        </p:nvSpPr>
        <p:spPr/>
        <p:txBody>
          <a:bodyPr>
            <a:normAutofit/>
          </a:bodyPr>
          <a:lstStyle/>
          <a:p>
            <a:r>
              <a:rPr lang="en-US" dirty="0" smtClean="0"/>
              <a:t>Priority Strategic Issues</a:t>
            </a: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a:t>
            </a:r>
            <a:endParaRPr lang="en-US" dirty="0"/>
          </a:p>
        </p:txBody>
      </p:sp>
      <p:sp>
        <p:nvSpPr>
          <p:cNvPr id="3" name="Content Placeholder 2"/>
          <p:cNvSpPr>
            <a:spLocks noGrp="1"/>
          </p:cNvSpPr>
          <p:nvPr>
            <p:ph idx="1"/>
          </p:nvPr>
        </p:nvSpPr>
        <p:spPr>
          <a:xfrm>
            <a:off x="457200" y="1600200"/>
            <a:ext cx="8229600" cy="4953000"/>
          </a:xfrm>
        </p:spPr>
        <p:txBody>
          <a:bodyPr>
            <a:noAutofit/>
          </a:bodyPr>
          <a:lstStyle/>
          <a:p>
            <a:pPr>
              <a:buNone/>
            </a:pPr>
            <a:r>
              <a:rPr lang="en-US" dirty="0" smtClean="0"/>
              <a:t>Peoria, IL: </a:t>
            </a:r>
          </a:p>
          <a:p>
            <a:pPr marL="514350" indent="-514350">
              <a:buAutoNum type="arabicPeriod"/>
            </a:pPr>
            <a:r>
              <a:rPr lang="en-US" dirty="0" smtClean="0"/>
              <a:t>Obesity</a:t>
            </a:r>
          </a:p>
          <a:p>
            <a:pPr marL="514350" indent="-514350">
              <a:buAutoNum type="arabicPeriod"/>
            </a:pPr>
            <a:r>
              <a:rPr lang="en-US" dirty="0" smtClean="0"/>
              <a:t>Oral Health</a:t>
            </a:r>
          </a:p>
          <a:p>
            <a:pPr marL="514350" indent="-514350">
              <a:buAutoNum type="arabicPeriod"/>
            </a:pPr>
            <a:r>
              <a:rPr lang="en-US" dirty="0" smtClean="0"/>
              <a:t>Reproductive Health </a:t>
            </a:r>
          </a:p>
          <a:p>
            <a:pPr marL="514350" indent="-514350">
              <a:buAutoNum type="arabicPeriod"/>
            </a:pPr>
            <a:r>
              <a:rPr lang="en-US" dirty="0" smtClean="0"/>
              <a:t>Community Health System Collaboration</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a:t>
            </a:r>
            <a:endParaRPr lang="en-US" dirty="0"/>
          </a:p>
        </p:txBody>
      </p:sp>
      <p:sp>
        <p:nvSpPr>
          <p:cNvPr id="3" name="Content Placeholder 2"/>
          <p:cNvSpPr>
            <a:spLocks noGrp="1"/>
          </p:cNvSpPr>
          <p:nvPr>
            <p:ph idx="1"/>
          </p:nvPr>
        </p:nvSpPr>
        <p:spPr>
          <a:xfrm>
            <a:off x="457200" y="1600200"/>
            <a:ext cx="8229600" cy="4953000"/>
          </a:xfrm>
        </p:spPr>
        <p:txBody>
          <a:bodyPr>
            <a:normAutofit fontScale="92500" lnSpcReduction="20000"/>
          </a:bodyPr>
          <a:lstStyle/>
          <a:p>
            <a:pPr>
              <a:buNone/>
            </a:pPr>
            <a:r>
              <a:rPr lang="en-US" dirty="0" smtClean="0"/>
              <a:t>Kent County, MI: </a:t>
            </a:r>
          </a:p>
          <a:p>
            <a:pPr>
              <a:buNone/>
            </a:pPr>
            <a:r>
              <a:rPr lang="en-US" dirty="0" smtClean="0"/>
              <a:t>1. Increase access to affordable healthcare to promote equal access to high quality, affordable healthcare. </a:t>
            </a:r>
          </a:p>
          <a:p>
            <a:pPr>
              <a:buNone/>
            </a:pPr>
            <a:r>
              <a:rPr lang="en-US" dirty="0" smtClean="0"/>
              <a:t>2. Increase the number of providers available that accept Medicaid or offer low-cost/free services </a:t>
            </a:r>
          </a:p>
          <a:p>
            <a:pPr>
              <a:buNone/>
            </a:pPr>
            <a:r>
              <a:rPr lang="en-US" dirty="0" smtClean="0"/>
              <a:t>3. Reduce disparities in adequacy of prenatal care </a:t>
            </a:r>
          </a:p>
          <a:p>
            <a:pPr>
              <a:buNone/>
            </a:pPr>
            <a:r>
              <a:rPr lang="en-US" dirty="0" smtClean="0"/>
              <a:t>4. Increase healthy eating by ensuring access to healthy foods </a:t>
            </a:r>
          </a:p>
          <a:p>
            <a:pPr>
              <a:buNone/>
            </a:pPr>
            <a:r>
              <a:rPr lang="en-US" dirty="0" smtClean="0"/>
              <a:t>5. Reduce the disparity in health risk factors and protective factors between students</a:t>
            </a:r>
          </a:p>
          <a:p>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a:t>
            </a:r>
            <a:endParaRPr lang="en-US" dirty="0"/>
          </a:p>
        </p:txBody>
      </p:sp>
      <p:sp>
        <p:nvSpPr>
          <p:cNvPr id="3" name="Content Placeholder 2"/>
          <p:cNvSpPr>
            <a:spLocks noGrp="1"/>
          </p:cNvSpPr>
          <p:nvPr>
            <p:ph idx="1"/>
          </p:nvPr>
        </p:nvSpPr>
        <p:spPr/>
        <p:txBody>
          <a:bodyPr>
            <a:normAutofit fontScale="92500" lnSpcReduction="20000"/>
          </a:bodyPr>
          <a:lstStyle/>
          <a:p>
            <a:pPr>
              <a:buNone/>
            </a:pPr>
            <a:r>
              <a:rPr lang="en-US" dirty="0" smtClean="0"/>
              <a:t>Kitsap County, WA</a:t>
            </a:r>
          </a:p>
          <a:p>
            <a:pPr marL="514350" indent="-514350">
              <a:buAutoNum type="arabicPeriod"/>
            </a:pPr>
            <a:r>
              <a:rPr lang="en-US" dirty="0" smtClean="0"/>
              <a:t>Ensure access to affordable medical, behavioral health, and dental care for all residents</a:t>
            </a:r>
          </a:p>
          <a:p>
            <a:pPr marL="514350" indent="-514350">
              <a:buAutoNum type="arabicPeriod"/>
            </a:pPr>
            <a:r>
              <a:rPr lang="en-US" dirty="0" smtClean="0"/>
              <a:t>Make it easy for all residents to be physically active</a:t>
            </a:r>
          </a:p>
          <a:p>
            <a:pPr marL="514350" indent="-514350">
              <a:buAutoNum type="arabicPeriod"/>
            </a:pPr>
            <a:r>
              <a:rPr lang="en-US" dirty="0" smtClean="0"/>
              <a:t>Ensure all residents have healthier food options</a:t>
            </a:r>
          </a:p>
          <a:p>
            <a:pPr marL="514350" indent="-514350">
              <a:buAutoNum type="arabicPeriod"/>
            </a:pPr>
            <a:r>
              <a:rPr lang="en-US" dirty="0" smtClean="0"/>
              <a:t>Promote economic development that provides living wage jobs with benefits</a:t>
            </a:r>
          </a:p>
          <a:p>
            <a:pPr marL="514350" indent="-514350">
              <a:buAutoNum type="arabicPeriod"/>
            </a:pPr>
            <a:r>
              <a:rPr lang="en-US" dirty="0" smtClean="0"/>
              <a:t>Ensure all children and youth receive the support necessary to be healthy throughout life</a:t>
            </a:r>
          </a:p>
          <a:p>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5400"/>
            <a:ext cx="8229600" cy="5562600"/>
          </a:xfrm>
        </p:spPr>
        <p:txBody>
          <a:bodyPr>
            <a:normAutofit/>
          </a:bodyPr>
          <a:lstStyle/>
          <a:p>
            <a:pPr marL="0" lvl="1" indent="0">
              <a:buNone/>
            </a:pPr>
            <a:r>
              <a:rPr lang="en-US" sz="2400" b="1" dirty="0" smtClean="0"/>
              <a:t>Seriousness</a:t>
            </a:r>
            <a:r>
              <a:rPr lang="en-US" sz="2400" dirty="0" smtClean="0"/>
              <a:t> – </a:t>
            </a:r>
            <a:r>
              <a:rPr lang="en-US" sz="2400" i="1" dirty="0" smtClean="0"/>
              <a:t>How serious is it?</a:t>
            </a:r>
          </a:p>
          <a:p>
            <a:pPr>
              <a:buNone/>
            </a:pPr>
            <a:r>
              <a:rPr lang="en-US" sz="2400" dirty="0" smtClean="0"/>
              <a:t>	Degree to which the problem leads to death, disability, and impairs one’s quality of life. </a:t>
            </a:r>
          </a:p>
          <a:p>
            <a:pPr>
              <a:buNone/>
            </a:pPr>
            <a:r>
              <a:rPr lang="en-US" sz="2400" b="1" dirty="0" smtClean="0"/>
              <a:t>Control </a:t>
            </a:r>
            <a:r>
              <a:rPr lang="en-US" sz="2400" dirty="0" smtClean="0"/>
              <a:t>– </a:t>
            </a:r>
            <a:r>
              <a:rPr lang="en-US" sz="2400" i="1" dirty="0" smtClean="0"/>
              <a:t>How much control over it do we have?</a:t>
            </a:r>
          </a:p>
          <a:p>
            <a:pPr lvl="1">
              <a:buNone/>
            </a:pPr>
            <a:r>
              <a:rPr lang="en-US" sz="2400" dirty="0" smtClean="0"/>
              <a:t>Degree to which we have influence, authority, or power over this issue.  </a:t>
            </a:r>
          </a:p>
          <a:p>
            <a:pPr lvl="1" indent="-742950">
              <a:buNone/>
            </a:pPr>
            <a:r>
              <a:rPr lang="en-US" sz="2400" b="1" dirty="0" smtClean="0"/>
              <a:t>Capacity</a:t>
            </a:r>
            <a:r>
              <a:rPr lang="en-US" sz="2400" dirty="0" smtClean="0"/>
              <a:t> – </a:t>
            </a:r>
            <a:r>
              <a:rPr lang="en-US" sz="2400" i="1" dirty="0" smtClean="0"/>
              <a:t>Do we have the assets and resources to address?</a:t>
            </a:r>
          </a:p>
          <a:p>
            <a:pPr lvl="1">
              <a:buNone/>
            </a:pPr>
            <a:r>
              <a:rPr lang="en-US" sz="2400" dirty="0" smtClean="0"/>
              <a:t>Ability to reasonably combat the problem given available resources, knowledge, skills.</a:t>
            </a:r>
          </a:p>
          <a:p>
            <a:pPr lvl="1" indent="-742950">
              <a:buNone/>
            </a:pPr>
            <a:r>
              <a:rPr lang="en-US" sz="2400" b="1" dirty="0" smtClean="0"/>
              <a:t>Catalytic</a:t>
            </a:r>
            <a:r>
              <a:rPr lang="en-US" sz="2400" dirty="0" smtClean="0"/>
              <a:t> – </a:t>
            </a:r>
            <a:r>
              <a:rPr lang="en-US" sz="2400" i="1" dirty="0" smtClean="0"/>
              <a:t>Does this issue affect other issues?</a:t>
            </a:r>
          </a:p>
          <a:p>
            <a:pPr lvl="1">
              <a:buNone/>
            </a:pPr>
            <a:r>
              <a:rPr lang="en-US" sz="2400" dirty="0" smtClean="0"/>
              <a:t>Degree to which this issue, if addressed, would automatically solve other issues.</a:t>
            </a:r>
            <a:endParaRPr lang="en-US" sz="2400" dirty="0"/>
          </a:p>
        </p:txBody>
      </p:sp>
      <p:sp>
        <p:nvSpPr>
          <p:cNvPr id="4" name="Title 1"/>
          <p:cNvSpPr>
            <a:spLocks noGrp="1"/>
          </p:cNvSpPr>
          <p:nvPr>
            <p:ph type="title"/>
          </p:nvPr>
        </p:nvSpPr>
        <p:spPr/>
        <p:txBody>
          <a:bodyPr/>
          <a:lstStyle/>
          <a:p>
            <a:r>
              <a:rPr lang="en-US" dirty="0" smtClean="0"/>
              <a:t>So, how do we pick?</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lstStyle/>
          <a:p>
            <a:r>
              <a:rPr lang="en-US" dirty="0" smtClean="0"/>
              <a:t>Review purpose and progress</a:t>
            </a:r>
          </a:p>
          <a:p>
            <a:r>
              <a:rPr lang="en-US" dirty="0" smtClean="0"/>
              <a:t>Share findings document</a:t>
            </a:r>
          </a:p>
          <a:p>
            <a:r>
              <a:rPr lang="en-US" dirty="0" smtClean="0"/>
              <a:t>Share dialogue report</a:t>
            </a:r>
          </a:p>
          <a:p>
            <a:r>
              <a:rPr lang="en-US" dirty="0" smtClean="0"/>
              <a:t>What is a Community Heath Improvement Plan?</a:t>
            </a:r>
          </a:p>
          <a:p>
            <a:r>
              <a:rPr lang="en-US" dirty="0" smtClean="0"/>
              <a:t>Priority Strategic Issue Selection</a:t>
            </a:r>
          </a:p>
          <a:p>
            <a:r>
              <a:rPr lang="en-US" dirty="0" smtClean="0"/>
              <a:t>Preparing for September 6</a:t>
            </a:r>
            <a:r>
              <a:rPr lang="en-US" baseline="30000" dirty="0" smtClean="0"/>
              <a:t>th</a:t>
            </a:r>
            <a:r>
              <a:rPr lang="en-US" dirty="0" smtClean="0"/>
              <a:t> </a:t>
            </a: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Vote by Texting:</a:t>
            </a:r>
            <a:endParaRPr lang="en-US" dirty="0"/>
          </a:p>
        </p:txBody>
      </p:sp>
      <p:pic>
        <p:nvPicPr>
          <p:cNvPr id="41986" name="Picture 2" descr="http://2.bp.blogspot.com/_deRnoGQEhjo/TCkAoEL6U1I/AAAAAAAABBg/acp3IZuaj_4/s1600/iphone-text-4111130.jpg"/>
          <p:cNvPicPr>
            <a:picLocks noChangeAspect="1" noChangeArrowheads="1"/>
          </p:cNvPicPr>
          <p:nvPr/>
        </p:nvPicPr>
        <p:blipFill>
          <a:blip r:embed="rId2" cstate="print"/>
          <a:srcRect/>
          <a:stretch>
            <a:fillRect/>
          </a:stretch>
        </p:blipFill>
        <p:spPr bwMode="auto">
          <a:xfrm>
            <a:off x="381000" y="1295399"/>
            <a:ext cx="4800600" cy="5486401"/>
          </a:xfrm>
          <a:prstGeom prst="rect">
            <a:avLst/>
          </a:prstGeom>
          <a:noFill/>
        </p:spPr>
      </p:pic>
      <p:sp>
        <p:nvSpPr>
          <p:cNvPr id="5" name="TextBox 4"/>
          <p:cNvSpPr txBox="1"/>
          <p:nvPr/>
        </p:nvSpPr>
        <p:spPr>
          <a:xfrm>
            <a:off x="5410200" y="1676400"/>
            <a:ext cx="3429000" cy="1754326"/>
          </a:xfrm>
          <a:prstGeom prst="rect">
            <a:avLst/>
          </a:prstGeom>
          <a:noFill/>
        </p:spPr>
        <p:txBody>
          <a:bodyPr wrap="square" rtlCol="0">
            <a:spAutoFit/>
          </a:bodyPr>
          <a:lstStyle/>
          <a:p>
            <a:r>
              <a:rPr lang="en-US" sz="3600" dirty="0" smtClean="0"/>
              <a:t>In the “TO” line, you will always enter, “22333”</a:t>
            </a:r>
            <a:endParaRPr lang="en-US" sz="3600" dirty="0"/>
          </a:p>
        </p:txBody>
      </p:sp>
      <p:cxnSp>
        <p:nvCxnSpPr>
          <p:cNvPr id="7" name="Straight Arrow Connector 6"/>
          <p:cNvCxnSpPr/>
          <p:nvPr/>
        </p:nvCxnSpPr>
        <p:spPr>
          <a:xfrm flipH="1">
            <a:off x="2514600" y="2819400"/>
            <a:ext cx="2743200" cy="228600"/>
          </a:xfrm>
          <a:prstGeom prst="straightConnector1">
            <a:avLst/>
          </a:prstGeom>
          <a:ln w="127000">
            <a:solidFill>
              <a:schemeClr val="accent2"/>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5410200" y="3810000"/>
            <a:ext cx="3429000" cy="2554545"/>
          </a:xfrm>
          <a:prstGeom prst="rect">
            <a:avLst/>
          </a:prstGeom>
          <a:noFill/>
        </p:spPr>
        <p:txBody>
          <a:bodyPr wrap="square" rtlCol="0">
            <a:spAutoFit/>
          </a:bodyPr>
          <a:lstStyle/>
          <a:p>
            <a:r>
              <a:rPr lang="en-US" sz="3200" dirty="0" smtClean="0"/>
              <a:t>In the subject part of the message, you will type the code for a specific answer.</a:t>
            </a:r>
            <a:endParaRPr lang="en-US" sz="3200" dirty="0"/>
          </a:p>
        </p:txBody>
      </p:sp>
      <p:cxnSp>
        <p:nvCxnSpPr>
          <p:cNvPr id="11" name="Straight Arrow Connector 10"/>
          <p:cNvCxnSpPr/>
          <p:nvPr/>
        </p:nvCxnSpPr>
        <p:spPr>
          <a:xfrm flipH="1" flipV="1">
            <a:off x="2362200" y="3657600"/>
            <a:ext cx="2971800" cy="457200"/>
          </a:xfrm>
          <a:prstGeom prst="straightConnector1">
            <a:avLst/>
          </a:prstGeom>
          <a:ln w="127000">
            <a:solidFill>
              <a:schemeClr val="accent2"/>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endParaRPr lang="en-US" smtClean="0"/>
          </a:p>
        </p:txBody>
      </p:sp>
      <p:sp>
        <p:nvSpPr>
          <p:cNvPr id="8" name="Rounded Rectangle 7"/>
          <p:cNvSpPr/>
          <p:nvPr/>
        </p:nvSpPr>
        <p:spPr>
          <a:xfrm>
            <a:off x="-1722120" y="3722688"/>
            <a:ext cx="1630680" cy="2057400"/>
          </a:xfrm>
          <a:prstGeom prst="roundRect">
            <a:avLst>
              <a:gd name="adj" fmla="val 11341"/>
            </a:avLst>
          </a:prstGeom>
          <a:solidFill>
            <a:schemeClr val="tx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t>Don’t forget: You can copy-paste this slide into other presentations, and move or resize the poll.</a:t>
            </a:r>
            <a:endParaRPr lang="en-US" sz="1600" dirty="0"/>
          </a:p>
        </p:txBody>
      </p:sp>
      <p:sp>
        <p:nvSpPr>
          <p:cNvPr id="10" name="Right Arrow 9"/>
          <p:cNvSpPr/>
          <p:nvPr/>
        </p:nvSpPr>
        <p:spPr>
          <a:xfrm>
            <a:off x="-1722120" y="2971800"/>
            <a:ext cx="1630680" cy="548640"/>
          </a:xfrm>
          <a:prstGeom prst="rightArrow">
            <a:avLst/>
          </a:prstGeom>
          <a:solidFill>
            <a:schemeClr val="tx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smtClean="0"/>
          </a:p>
        </p:txBody>
      </p:sp>
      <p:sp>
        <p:nvSpPr>
          <p:cNvPr id="4" name="TextBox 3"/>
          <p:cNvSpPr txBox="1"/>
          <p:nvPr/>
        </p:nvSpPr>
        <p:spPr>
          <a:xfrm>
            <a:off x="0" y="6611779"/>
            <a:ext cx="3352800" cy="246221"/>
          </a:xfrm>
          <a:prstGeom prst="rect">
            <a:avLst/>
          </a:prstGeom>
          <a:noFill/>
        </p:spPr>
        <p:txBody>
          <a:bodyPr wrap="square" rtlCol="0">
            <a:spAutoFit/>
          </a:bodyPr>
          <a:lstStyle/>
          <a:p>
            <a:r>
              <a:rPr lang="en-US" sz="1000" dirty="0" smtClean="0"/>
              <a:t>Poll: Which factor is the second most importan...</a:t>
            </a:r>
            <a:endParaRPr lang="en-US" sz="1000" dirty="0"/>
          </a:p>
        </p:txBody>
      </p:sp>
    </p:spTree>
    <p:controls>
      <p:control spid="38914" name="ShockwaveFlash1" r:id="rId2" imgW="5897520" imgH="3691080"/>
    </p:controls>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endParaRPr lang="en-US" smtClean="0"/>
          </a:p>
        </p:txBody>
      </p:sp>
      <p:sp>
        <p:nvSpPr>
          <p:cNvPr id="8" name="Rounded Rectangle 7"/>
          <p:cNvSpPr/>
          <p:nvPr/>
        </p:nvSpPr>
        <p:spPr>
          <a:xfrm>
            <a:off x="-1722120" y="3722688"/>
            <a:ext cx="1630680" cy="2057400"/>
          </a:xfrm>
          <a:prstGeom prst="roundRect">
            <a:avLst>
              <a:gd name="adj" fmla="val 11341"/>
            </a:avLst>
          </a:prstGeom>
          <a:solidFill>
            <a:schemeClr val="tx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t>Don’t forget: You can copy-paste this slide into other presentations, and move or resize the poll.</a:t>
            </a:r>
            <a:endParaRPr lang="en-US" sz="1600" dirty="0"/>
          </a:p>
        </p:txBody>
      </p:sp>
      <p:sp>
        <p:nvSpPr>
          <p:cNvPr id="10" name="Right Arrow 9"/>
          <p:cNvSpPr/>
          <p:nvPr/>
        </p:nvSpPr>
        <p:spPr>
          <a:xfrm>
            <a:off x="-1722120" y="2971800"/>
            <a:ext cx="1630680" cy="548640"/>
          </a:xfrm>
          <a:prstGeom prst="rightArrow">
            <a:avLst/>
          </a:prstGeom>
          <a:solidFill>
            <a:schemeClr val="tx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smtClean="0"/>
          </a:p>
        </p:txBody>
      </p:sp>
      <p:sp>
        <p:nvSpPr>
          <p:cNvPr id="4" name="TextBox 3"/>
          <p:cNvSpPr txBox="1"/>
          <p:nvPr/>
        </p:nvSpPr>
        <p:spPr>
          <a:xfrm>
            <a:off x="0" y="6611779"/>
            <a:ext cx="3352800" cy="246221"/>
          </a:xfrm>
          <a:prstGeom prst="rect">
            <a:avLst/>
          </a:prstGeom>
          <a:noFill/>
        </p:spPr>
        <p:txBody>
          <a:bodyPr wrap="square" rtlCol="0">
            <a:spAutoFit/>
          </a:bodyPr>
          <a:lstStyle/>
          <a:p>
            <a:r>
              <a:rPr lang="en-US" sz="1000" dirty="0" smtClean="0"/>
              <a:t>Poll: Which factor is the third most important...</a:t>
            </a:r>
            <a:endParaRPr lang="en-US" sz="1000" dirty="0"/>
          </a:p>
        </p:txBody>
      </p:sp>
    </p:spTree>
    <p:controls>
      <p:control spid="39938" name="ShockwaveFlash1" r:id="rId2" imgW="5897520" imgH="3691080"/>
    </p:controls>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endParaRPr lang="en-US" smtClean="0"/>
          </a:p>
        </p:txBody>
      </p:sp>
      <p:sp>
        <p:nvSpPr>
          <p:cNvPr id="8" name="Rounded Rectangle 7"/>
          <p:cNvSpPr/>
          <p:nvPr/>
        </p:nvSpPr>
        <p:spPr>
          <a:xfrm>
            <a:off x="-1722120" y="3722688"/>
            <a:ext cx="1630680" cy="2057400"/>
          </a:xfrm>
          <a:prstGeom prst="roundRect">
            <a:avLst>
              <a:gd name="adj" fmla="val 11341"/>
            </a:avLst>
          </a:prstGeom>
          <a:solidFill>
            <a:schemeClr val="tx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t>Don’t forget: You can copy-paste this slide into other presentations, and move or resize the poll.</a:t>
            </a:r>
            <a:endParaRPr lang="en-US" sz="1600" dirty="0"/>
          </a:p>
        </p:txBody>
      </p:sp>
      <p:sp>
        <p:nvSpPr>
          <p:cNvPr id="10" name="Right Arrow 9"/>
          <p:cNvSpPr/>
          <p:nvPr/>
        </p:nvSpPr>
        <p:spPr>
          <a:xfrm>
            <a:off x="-1722120" y="2971800"/>
            <a:ext cx="1630680" cy="548640"/>
          </a:xfrm>
          <a:prstGeom prst="rightArrow">
            <a:avLst/>
          </a:prstGeom>
          <a:solidFill>
            <a:schemeClr val="tx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smtClean="0"/>
          </a:p>
        </p:txBody>
      </p:sp>
      <p:sp>
        <p:nvSpPr>
          <p:cNvPr id="4" name="TextBox 3"/>
          <p:cNvSpPr txBox="1"/>
          <p:nvPr/>
        </p:nvSpPr>
        <p:spPr>
          <a:xfrm>
            <a:off x="0" y="6611779"/>
            <a:ext cx="3352800" cy="246221"/>
          </a:xfrm>
          <a:prstGeom prst="rect">
            <a:avLst/>
          </a:prstGeom>
          <a:noFill/>
        </p:spPr>
        <p:txBody>
          <a:bodyPr wrap="square" rtlCol="0">
            <a:spAutoFit/>
          </a:bodyPr>
          <a:lstStyle/>
          <a:p>
            <a:r>
              <a:rPr lang="en-US" sz="1000" dirty="0" smtClean="0"/>
              <a:t>Poll: Which factor is the least important to c...</a:t>
            </a:r>
            <a:endParaRPr lang="en-US" sz="1000" dirty="0"/>
          </a:p>
        </p:txBody>
      </p:sp>
    </p:spTree>
    <p:controls>
      <p:control spid="40962" name="ShockwaveFlash1" r:id="rId2" imgW="5897520" imgH="3691080"/>
    </p:controls>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 what do we pick from?</a:t>
            </a:r>
            <a:endParaRPr lang="en-US" dirty="0"/>
          </a:p>
        </p:txBody>
      </p:sp>
      <p:sp>
        <p:nvSpPr>
          <p:cNvPr id="3" name="Content Placeholder 2"/>
          <p:cNvSpPr>
            <a:spLocks noGrp="1"/>
          </p:cNvSpPr>
          <p:nvPr>
            <p:ph idx="1"/>
          </p:nvPr>
        </p:nvSpPr>
        <p:spPr/>
        <p:txBody>
          <a:bodyPr/>
          <a:lstStyle/>
          <a:p>
            <a:pPr>
              <a:buNone/>
            </a:pPr>
            <a:r>
              <a:rPr lang="en-US" b="1" i="1" dirty="0" smtClean="0">
                <a:solidFill>
                  <a:schemeClr val="accent3"/>
                </a:solidFill>
              </a:rPr>
              <a:t>Community Dialogues </a:t>
            </a:r>
            <a:r>
              <a:rPr lang="en-US" dirty="0" smtClean="0"/>
              <a:t>help us by asking community members …</a:t>
            </a:r>
          </a:p>
          <a:p>
            <a:pPr>
              <a:buNone/>
            </a:pPr>
            <a:r>
              <a:rPr lang="en-US" dirty="0" smtClean="0"/>
              <a:t>“In order to have the biggest possible impact on the health of the community, what should we focus on?”</a:t>
            </a:r>
          </a:p>
          <a:p>
            <a:pPr>
              <a:buNone/>
            </a:pPr>
            <a:endParaRPr lang="en-US" dirty="0" smtClean="0"/>
          </a:p>
          <a:p>
            <a:pPr>
              <a:buNone/>
            </a:pPr>
            <a:r>
              <a:rPr lang="en-US" dirty="0" smtClean="0"/>
              <a:t>We have, essentially, a list of </a:t>
            </a:r>
            <a:r>
              <a:rPr lang="en-US" i="1" dirty="0" smtClean="0"/>
              <a:t>potential</a:t>
            </a:r>
            <a:r>
              <a:rPr lang="en-US" dirty="0" smtClean="0"/>
              <a:t> priority strategic issues resulting from the dialogues.</a:t>
            </a:r>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Community Dialogue Priorities </a:t>
            </a:r>
            <a:br>
              <a:rPr lang="en-US" dirty="0" smtClean="0"/>
            </a:br>
            <a:r>
              <a:rPr lang="en-US" sz="2200" dirty="0" smtClean="0"/>
              <a:t>(listed in order from most detail provided in strategies</a:t>
            </a:r>
            <a:br>
              <a:rPr lang="en-US" sz="2200" dirty="0" smtClean="0"/>
            </a:br>
            <a:r>
              <a:rPr lang="en-US" sz="2200" dirty="0" smtClean="0"/>
              <a:t> to least strategies suggested)</a:t>
            </a:r>
            <a:endParaRPr lang="en-US" sz="2200" dirty="0"/>
          </a:p>
        </p:txBody>
      </p:sp>
      <p:sp>
        <p:nvSpPr>
          <p:cNvPr id="3" name="Content Placeholder 2"/>
          <p:cNvSpPr>
            <a:spLocks noGrp="1"/>
          </p:cNvSpPr>
          <p:nvPr>
            <p:ph idx="1"/>
          </p:nvPr>
        </p:nvSpPr>
        <p:spPr>
          <a:xfrm>
            <a:off x="457200" y="1600200"/>
            <a:ext cx="8229600" cy="4876800"/>
          </a:xfrm>
        </p:spPr>
        <p:txBody>
          <a:bodyPr>
            <a:normAutofit fontScale="85000" lnSpcReduction="20000"/>
          </a:bodyPr>
          <a:lstStyle/>
          <a:p>
            <a:r>
              <a:rPr lang="en-US" dirty="0" smtClean="0"/>
              <a:t>Access and Utilization of Community Resources</a:t>
            </a:r>
          </a:p>
          <a:p>
            <a:r>
              <a:rPr lang="en-US" dirty="0" smtClean="0"/>
              <a:t>Access to Healthy Food</a:t>
            </a:r>
          </a:p>
          <a:p>
            <a:r>
              <a:rPr lang="en-US" dirty="0" smtClean="0"/>
              <a:t>Access to Quality Healthcare</a:t>
            </a:r>
          </a:p>
          <a:p>
            <a:r>
              <a:rPr lang="en-US" dirty="0" smtClean="0"/>
              <a:t>Safe and Connected Neighborhoods/Communities (incl. Community Safety, Social Connection, Injury)</a:t>
            </a:r>
          </a:p>
          <a:p>
            <a:r>
              <a:rPr lang="en-US" dirty="0" smtClean="0"/>
              <a:t>Health Education (incl. behavior education, school health)</a:t>
            </a:r>
          </a:p>
          <a:p>
            <a:r>
              <a:rPr lang="en-US" dirty="0" smtClean="0"/>
              <a:t>Overall Educational Achievement (access to higher </a:t>
            </a:r>
            <a:r>
              <a:rPr lang="en-US" dirty="0" err="1" smtClean="0"/>
              <a:t>ed</a:t>
            </a:r>
            <a:r>
              <a:rPr lang="en-US" dirty="0" smtClean="0"/>
              <a:t>)</a:t>
            </a:r>
          </a:p>
          <a:p>
            <a:r>
              <a:rPr lang="en-US" dirty="0" smtClean="0"/>
              <a:t>Mental health (incl. stress, depression, access)</a:t>
            </a:r>
          </a:p>
          <a:p>
            <a:r>
              <a:rPr lang="en-US" dirty="0" smtClean="0"/>
              <a:t>Access to Physical Activity</a:t>
            </a:r>
          </a:p>
          <a:p>
            <a:r>
              <a:rPr lang="en-US" dirty="0" smtClean="0"/>
              <a:t>Financial Stability (incl. Poverty and Income Distribution)</a:t>
            </a:r>
          </a:p>
          <a:p>
            <a:pPr>
              <a:buNone/>
            </a:pPr>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But, wait…</a:t>
            </a:r>
            <a:endParaRPr lang="en-US" dirty="0"/>
          </a:p>
        </p:txBody>
      </p:sp>
      <p:sp>
        <p:nvSpPr>
          <p:cNvPr id="3" name="Content Placeholder 2"/>
          <p:cNvSpPr>
            <a:spLocks noGrp="1"/>
          </p:cNvSpPr>
          <p:nvPr>
            <p:ph idx="1"/>
          </p:nvPr>
        </p:nvSpPr>
        <p:spPr/>
        <p:txBody>
          <a:bodyPr/>
          <a:lstStyle/>
          <a:p>
            <a:r>
              <a:rPr lang="en-US" dirty="0" smtClean="0"/>
              <a:t>There are lots of potential priority issues that might be apparent in the data report, that weren’t discussed at the dialogues.</a:t>
            </a:r>
          </a:p>
          <a:p>
            <a:r>
              <a:rPr lang="en-US" dirty="0" smtClean="0"/>
              <a:t>The FINDINGS document provides additional priority issues to consider, from both:</a:t>
            </a:r>
          </a:p>
          <a:p>
            <a:pPr lvl="1"/>
            <a:r>
              <a:rPr lang="en-US" dirty="0" smtClean="0"/>
              <a:t>Indicator Areas of Concern (table with dots)</a:t>
            </a:r>
          </a:p>
          <a:p>
            <a:pPr lvl="1"/>
            <a:r>
              <a:rPr lang="en-US" dirty="0" smtClean="0"/>
              <a:t>Focus Group Participants’ priorities.</a:t>
            </a:r>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Additional areas of concern identified in the Findings of the Community Health Profile (grouped by color)</a:t>
            </a:r>
            <a:endParaRPr lang="en-US" sz="3600" dirty="0"/>
          </a:p>
        </p:txBody>
      </p:sp>
      <p:sp>
        <p:nvSpPr>
          <p:cNvPr id="3" name="Content Placeholder 2"/>
          <p:cNvSpPr>
            <a:spLocks noGrp="1"/>
          </p:cNvSpPr>
          <p:nvPr>
            <p:ph idx="1"/>
          </p:nvPr>
        </p:nvSpPr>
        <p:spPr>
          <a:xfrm>
            <a:off x="457200" y="1981200"/>
            <a:ext cx="8229600" cy="4495800"/>
          </a:xfrm>
        </p:spPr>
        <p:txBody>
          <a:bodyPr>
            <a:normAutofit fontScale="85000" lnSpcReduction="20000"/>
          </a:bodyPr>
          <a:lstStyle/>
          <a:p>
            <a:pPr lvl="0"/>
            <a:r>
              <a:rPr lang="en-US" dirty="0" smtClean="0">
                <a:solidFill>
                  <a:schemeClr val="accent3"/>
                </a:solidFill>
              </a:rPr>
              <a:t>Housing Segregation</a:t>
            </a:r>
          </a:p>
          <a:p>
            <a:pPr lvl="0"/>
            <a:r>
              <a:rPr lang="en-US" dirty="0" smtClean="0">
                <a:solidFill>
                  <a:schemeClr val="accent6">
                    <a:lumMod val="75000"/>
                  </a:schemeClr>
                </a:solidFill>
              </a:rPr>
              <a:t>Housing Affordability</a:t>
            </a:r>
          </a:p>
          <a:p>
            <a:pPr lvl="0"/>
            <a:r>
              <a:rPr lang="en-US" dirty="0" smtClean="0">
                <a:solidFill>
                  <a:schemeClr val="accent6">
                    <a:lumMod val="75000"/>
                  </a:schemeClr>
                </a:solidFill>
              </a:rPr>
              <a:t>Environmental Quality</a:t>
            </a:r>
          </a:p>
          <a:p>
            <a:pPr lvl="0"/>
            <a:r>
              <a:rPr lang="en-US" dirty="0" smtClean="0">
                <a:solidFill>
                  <a:schemeClr val="accent1"/>
                </a:solidFill>
              </a:rPr>
              <a:t>Tobacco Use</a:t>
            </a:r>
          </a:p>
          <a:p>
            <a:pPr lvl="0"/>
            <a:r>
              <a:rPr lang="en-US" dirty="0" smtClean="0">
                <a:solidFill>
                  <a:schemeClr val="accent1"/>
                </a:solidFill>
              </a:rPr>
              <a:t>Alcohol Use</a:t>
            </a:r>
          </a:p>
          <a:p>
            <a:pPr lvl="0"/>
            <a:r>
              <a:rPr lang="en-US" dirty="0" smtClean="0">
                <a:solidFill>
                  <a:schemeClr val="accent2"/>
                </a:solidFill>
              </a:rPr>
              <a:t>Child Health (incl. School Health, preventable hospitalizations)</a:t>
            </a:r>
          </a:p>
          <a:p>
            <a:pPr lvl="0"/>
            <a:r>
              <a:rPr lang="en-US" dirty="0" smtClean="0">
                <a:solidFill>
                  <a:schemeClr val="accent2"/>
                </a:solidFill>
              </a:rPr>
              <a:t>Maternal and Infant Health (incl. infant mortality)</a:t>
            </a:r>
          </a:p>
          <a:p>
            <a:pPr lvl="0"/>
            <a:r>
              <a:rPr lang="en-US" dirty="0" smtClean="0">
                <a:solidFill>
                  <a:schemeClr val="accent2"/>
                </a:solidFill>
              </a:rPr>
              <a:t>Quality of Life (feeling sick)</a:t>
            </a:r>
          </a:p>
          <a:p>
            <a:pPr lvl="0"/>
            <a:r>
              <a:rPr lang="en-US" dirty="0" smtClean="0">
                <a:solidFill>
                  <a:schemeClr val="accent2"/>
                </a:solidFill>
              </a:rPr>
              <a:t>Premature Death (dying early)</a:t>
            </a:r>
          </a:p>
          <a:p>
            <a:pPr lvl="0"/>
            <a:r>
              <a:rPr lang="en-US" dirty="0" smtClean="0">
                <a:solidFill>
                  <a:schemeClr val="accent2"/>
                </a:solidFill>
              </a:rPr>
              <a:t>Chronic Disease (incl. cardiovascular and diabetes)</a:t>
            </a:r>
          </a:p>
          <a:p>
            <a:endParaRPr lang="en-US" dirty="0">
              <a:solidFill>
                <a:schemeClr val="accent2"/>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3200"/>
            <a:ext cx="8229600" cy="1143000"/>
          </a:xfrm>
        </p:spPr>
        <p:txBody>
          <a:bodyPr/>
          <a:lstStyle/>
          <a:p>
            <a:r>
              <a:rPr lang="en-US" dirty="0" smtClean="0"/>
              <a:t>Now, you get to decide!</a:t>
            </a:r>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Save the Date! September 6, 2012</a:t>
            </a:r>
            <a:endParaRPr lang="en-US" dirty="0"/>
          </a:p>
        </p:txBody>
      </p:sp>
      <p:sp>
        <p:nvSpPr>
          <p:cNvPr id="3" name="Content Placeholder 2"/>
          <p:cNvSpPr>
            <a:spLocks noGrp="1"/>
          </p:cNvSpPr>
          <p:nvPr>
            <p:ph idx="1"/>
          </p:nvPr>
        </p:nvSpPr>
        <p:spPr>
          <a:xfrm>
            <a:off x="457200" y="1371600"/>
            <a:ext cx="8229600" cy="5334000"/>
          </a:xfrm>
        </p:spPr>
        <p:txBody>
          <a:bodyPr>
            <a:normAutofit fontScale="92500" lnSpcReduction="10000"/>
          </a:bodyPr>
          <a:lstStyle/>
          <a:p>
            <a:r>
              <a:rPr lang="en-US" b="1" dirty="0" smtClean="0"/>
              <a:t>Plymouth Congregational Church </a:t>
            </a:r>
          </a:p>
          <a:p>
            <a:pPr>
              <a:buNone/>
            </a:pPr>
            <a:r>
              <a:rPr lang="en-US" dirty="0" smtClean="0"/>
              <a:t>	2001 East Grand River Avenue, Lansing, 48912</a:t>
            </a:r>
          </a:p>
          <a:p>
            <a:r>
              <a:rPr lang="en-US" dirty="0" smtClean="0"/>
              <a:t>Meeting divided into workshops based on </a:t>
            </a:r>
            <a:r>
              <a:rPr lang="en-US" dirty="0" err="1" smtClean="0"/>
              <a:t>on</a:t>
            </a:r>
            <a:r>
              <a:rPr lang="en-US" dirty="0" smtClean="0"/>
              <a:t> strategic issues.  9 am to 4:00 pm</a:t>
            </a:r>
          </a:p>
          <a:p>
            <a:r>
              <a:rPr lang="en-US" dirty="0" smtClean="0"/>
              <a:t>Issue 1 will be from 9:00-10:00 , and so on…</a:t>
            </a:r>
          </a:p>
          <a:p>
            <a:r>
              <a:rPr lang="en-US" dirty="0" smtClean="0"/>
              <a:t>Based on which issues you have most knowledge, passion, experience, influence in, please self select which of the workshops you will participate </a:t>
            </a:r>
          </a:p>
          <a:p>
            <a:r>
              <a:rPr lang="en-US" dirty="0" smtClean="0"/>
              <a:t>We will be reviewing proposed goals, selecting strategies, and identifying potential partners</a:t>
            </a:r>
          </a:p>
          <a:p>
            <a:r>
              <a:rPr lang="en-US" dirty="0" smtClean="0"/>
              <a:t>At the end, we will have our draft CHIP!</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val Callout 8"/>
          <p:cNvSpPr/>
          <p:nvPr/>
        </p:nvSpPr>
        <p:spPr>
          <a:xfrm>
            <a:off x="6781800" y="1600200"/>
            <a:ext cx="1295400" cy="838200"/>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b="1" dirty="0" smtClean="0"/>
              <a:t>What is it?</a:t>
            </a:r>
            <a:endParaRPr lang="en-US" b="1" dirty="0"/>
          </a:p>
        </p:txBody>
      </p:sp>
      <p:sp>
        <p:nvSpPr>
          <p:cNvPr id="3" name="TextBox 2"/>
          <p:cNvSpPr txBox="1"/>
          <p:nvPr/>
        </p:nvSpPr>
        <p:spPr>
          <a:xfrm>
            <a:off x="533400" y="1295400"/>
            <a:ext cx="8229600" cy="1384995"/>
          </a:xfrm>
          <a:prstGeom prst="rect">
            <a:avLst/>
          </a:prstGeom>
          <a:noFill/>
        </p:spPr>
        <p:txBody>
          <a:bodyPr wrap="square" rtlCol="0">
            <a:spAutoFit/>
          </a:bodyPr>
          <a:lstStyle/>
          <a:p>
            <a:r>
              <a:rPr lang="en-US" sz="2800" u="sng" dirty="0" smtClean="0"/>
              <a:t>Community Health Profile</a:t>
            </a:r>
            <a:r>
              <a:rPr lang="en-US" sz="2800" dirty="0" smtClean="0"/>
              <a:t> =</a:t>
            </a:r>
          </a:p>
          <a:p>
            <a:r>
              <a:rPr lang="en-US" sz="2800" dirty="0" smtClean="0"/>
              <a:t>Information that paints an </a:t>
            </a:r>
            <a:r>
              <a:rPr lang="en-US" sz="2800" b="1" dirty="0" smtClean="0">
                <a:solidFill>
                  <a:srgbClr val="FF0000"/>
                </a:solidFill>
              </a:rPr>
              <a:t>overall picture </a:t>
            </a:r>
          </a:p>
          <a:p>
            <a:r>
              <a:rPr lang="en-US" sz="2800" dirty="0" smtClean="0"/>
              <a:t>of the health of the community</a:t>
            </a:r>
            <a:endParaRPr lang="en-US" sz="2800" dirty="0"/>
          </a:p>
        </p:txBody>
      </p:sp>
      <p:sp>
        <p:nvSpPr>
          <p:cNvPr id="4" name="TextBox 3"/>
          <p:cNvSpPr txBox="1"/>
          <p:nvPr/>
        </p:nvSpPr>
        <p:spPr>
          <a:xfrm>
            <a:off x="457200" y="4800600"/>
            <a:ext cx="8229600" cy="1815882"/>
          </a:xfrm>
          <a:prstGeom prst="rect">
            <a:avLst/>
          </a:prstGeom>
          <a:noFill/>
        </p:spPr>
        <p:txBody>
          <a:bodyPr wrap="square" rtlCol="0">
            <a:spAutoFit/>
          </a:bodyPr>
          <a:lstStyle/>
          <a:p>
            <a:r>
              <a:rPr lang="en-US" sz="2800" u="sng" dirty="0" smtClean="0"/>
              <a:t>Community Health Improvement Plan </a:t>
            </a:r>
            <a:r>
              <a:rPr lang="en-US" sz="2800" dirty="0" smtClean="0"/>
              <a:t>=</a:t>
            </a:r>
          </a:p>
          <a:p>
            <a:r>
              <a:rPr lang="en-US" sz="2800" dirty="0" smtClean="0"/>
              <a:t>A set of </a:t>
            </a:r>
            <a:r>
              <a:rPr lang="en-US" sz="2800" b="1" dirty="0" smtClean="0">
                <a:solidFill>
                  <a:srgbClr val="FF0000"/>
                </a:solidFill>
              </a:rPr>
              <a:t>actions</a:t>
            </a:r>
            <a:r>
              <a:rPr lang="en-US" sz="2800" dirty="0" smtClean="0"/>
              <a:t> that community partners </a:t>
            </a:r>
          </a:p>
          <a:p>
            <a:r>
              <a:rPr lang="en-US" sz="2800" dirty="0" smtClean="0"/>
              <a:t>will take to improve health.</a:t>
            </a:r>
          </a:p>
          <a:p>
            <a:endParaRPr lang="en-US" sz="2800" dirty="0"/>
          </a:p>
        </p:txBody>
      </p:sp>
      <p:sp>
        <p:nvSpPr>
          <p:cNvPr id="5" name="TextBox 4"/>
          <p:cNvSpPr txBox="1"/>
          <p:nvPr/>
        </p:nvSpPr>
        <p:spPr>
          <a:xfrm>
            <a:off x="457200" y="3048000"/>
            <a:ext cx="8229600" cy="1384995"/>
          </a:xfrm>
          <a:prstGeom prst="rect">
            <a:avLst/>
          </a:prstGeom>
          <a:noFill/>
        </p:spPr>
        <p:txBody>
          <a:bodyPr wrap="square" rtlCol="0">
            <a:spAutoFit/>
          </a:bodyPr>
          <a:lstStyle/>
          <a:p>
            <a:r>
              <a:rPr lang="en-US" sz="2800" u="sng" dirty="0" smtClean="0"/>
              <a:t>Community Dialogues on Health</a:t>
            </a:r>
            <a:r>
              <a:rPr lang="en-US" sz="2800" dirty="0" smtClean="0"/>
              <a:t> =</a:t>
            </a:r>
          </a:p>
          <a:p>
            <a:r>
              <a:rPr lang="en-US" sz="2800" dirty="0" smtClean="0"/>
              <a:t>Opportunity for the </a:t>
            </a:r>
            <a:r>
              <a:rPr lang="en-US" sz="2800" b="1" dirty="0" smtClean="0">
                <a:solidFill>
                  <a:srgbClr val="FF0000"/>
                </a:solidFill>
              </a:rPr>
              <a:t>public to weigh in </a:t>
            </a:r>
            <a:r>
              <a:rPr lang="en-US" sz="2800" dirty="0" smtClean="0"/>
              <a:t>on </a:t>
            </a:r>
          </a:p>
          <a:p>
            <a:r>
              <a:rPr lang="en-US" sz="2800" dirty="0" smtClean="0"/>
              <a:t>health needs and ideas for improvement.</a:t>
            </a:r>
            <a:endParaRPr lang="en-US" sz="2800" dirty="0"/>
          </a:p>
        </p:txBody>
      </p:sp>
      <p:sp>
        <p:nvSpPr>
          <p:cNvPr id="6" name="Rounded Rectangle 5"/>
          <p:cNvSpPr/>
          <p:nvPr/>
        </p:nvSpPr>
        <p:spPr>
          <a:xfrm>
            <a:off x="7239000" y="1143000"/>
            <a:ext cx="1676400" cy="1676400"/>
          </a:xfrm>
          <a:prstGeom prst="roundRect">
            <a:avLst>
              <a:gd name="adj" fmla="val 10000"/>
            </a:avLst>
          </a:prstGeom>
          <a:blipFill rotWithShape="0">
            <a:blip r:embed="rId2" cstate="print"/>
            <a:stretch>
              <a:fillRect/>
            </a:stretch>
          </a:blipFill>
          <a:ln>
            <a:noFill/>
          </a:ln>
        </p:spPr>
        <p:style>
          <a:lnRef idx="2">
            <a:schemeClr val="lt1">
              <a:hueOff val="0"/>
              <a:satOff val="0"/>
              <a:lumOff val="0"/>
              <a:alphaOff val="0"/>
            </a:schemeClr>
          </a:lnRef>
          <a:fillRef idx="1">
            <a:scrgbClr r="0" g="0" b="0"/>
          </a:fillRef>
          <a:effectRef idx="0">
            <a:schemeClr val="accent2">
              <a:tint val="50000"/>
              <a:hueOff val="0"/>
              <a:satOff val="0"/>
              <a:lumOff val="0"/>
              <a:alphaOff val="0"/>
            </a:schemeClr>
          </a:effectRef>
          <a:fontRef idx="minor">
            <a:schemeClr val="lt1">
              <a:hueOff val="0"/>
              <a:satOff val="0"/>
              <a:lumOff val="0"/>
              <a:alphaOff val="0"/>
            </a:schemeClr>
          </a:fontRef>
        </p:style>
      </p:sp>
      <p:sp>
        <p:nvSpPr>
          <p:cNvPr id="7" name="Rounded Rectangle 6"/>
          <p:cNvSpPr/>
          <p:nvPr/>
        </p:nvSpPr>
        <p:spPr>
          <a:xfrm>
            <a:off x="6883242" y="2971800"/>
            <a:ext cx="2260758" cy="1701546"/>
          </a:xfrm>
          <a:prstGeom prst="roundRect">
            <a:avLst>
              <a:gd name="adj" fmla="val 10000"/>
            </a:avLst>
          </a:prstGeom>
          <a:blipFill rotWithShape="0">
            <a:blip r:embed="rId3" cstate="print"/>
            <a:stretch>
              <a:fillRect/>
            </a:stretch>
          </a:blipFill>
        </p:spPr>
        <p:style>
          <a:lnRef idx="2">
            <a:schemeClr val="lt1">
              <a:hueOff val="0"/>
              <a:satOff val="0"/>
              <a:lumOff val="0"/>
              <a:alphaOff val="0"/>
            </a:schemeClr>
          </a:lnRef>
          <a:fillRef idx="1">
            <a:scrgbClr r="0" g="0" b="0"/>
          </a:fillRef>
          <a:effectRef idx="0">
            <a:schemeClr val="accent3">
              <a:tint val="50000"/>
              <a:hueOff val="0"/>
              <a:satOff val="0"/>
              <a:lumOff val="0"/>
              <a:alphaOff val="0"/>
            </a:schemeClr>
          </a:effectRef>
          <a:fontRef idx="minor">
            <a:schemeClr val="lt1">
              <a:hueOff val="0"/>
              <a:satOff val="0"/>
              <a:lumOff val="0"/>
              <a:alphaOff val="0"/>
            </a:schemeClr>
          </a:fontRef>
        </p:style>
      </p:sp>
      <p:sp>
        <p:nvSpPr>
          <p:cNvPr id="8" name="Rounded Rectangle 7"/>
          <p:cNvSpPr/>
          <p:nvPr/>
        </p:nvSpPr>
        <p:spPr>
          <a:xfrm>
            <a:off x="6883242" y="4800600"/>
            <a:ext cx="2260758" cy="1701546"/>
          </a:xfrm>
          <a:prstGeom prst="roundRect">
            <a:avLst>
              <a:gd name="adj" fmla="val 10000"/>
            </a:avLst>
          </a:prstGeom>
          <a:blipFill rotWithShape="0">
            <a:blip r:embed="rId4" cstate="print"/>
            <a:stretch>
              <a:fillRect/>
            </a:stretch>
          </a:blipFill>
        </p:spPr>
        <p:style>
          <a:lnRef idx="2">
            <a:schemeClr val="lt1">
              <a:hueOff val="0"/>
              <a:satOff val="0"/>
              <a:lumOff val="0"/>
              <a:alphaOff val="0"/>
            </a:schemeClr>
          </a:lnRef>
          <a:fillRef idx="1">
            <a:scrgbClr r="0" g="0" b="0"/>
          </a:fillRef>
          <a:effectRef idx="0">
            <a:schemeClr val="accent4">
              <a:tint val="50000"/>
              <a:hueOff val="0"/>
              <a:satOff val="0"/>
              <a:lumOff val="0"/>
              <a:alphaOff val="0"/>
            </a:schemeClr>
          </a:effectRef>
          <a:fontRef idx="minor">
            <a:schemeClr val="lt1">
              <a:hueOff val="0"/>
              <a:satOff val="0"/>
              <a:lumOff val="0"/>
              <a:alphaOff val="0"/>
            </a:schemeClr>
          </a:fontRef>
        </p:style>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3" grpId="0"/>
      <p:bldP spid="4" grpId="0"/>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Schedule</a:t>
            </a:r>
            <a:endParaRPr lang="en-US" dirty="0"/>
          </a:p>
        </p:txBody>
      </p:sp>
      <p:graphicFrame>
        <p:nvGraphicFramePr>
          <p:cNvPr id="3" name="Diagram 2"/>
          <p:cNvGraphicFramePr/>
          <p:nvPr/>
        </p:nvGraphicFramePr>
        <p:xfrm>
          <a:off x="762000" y="1295400"/>
          <a:ext cx="7696200" cy="5156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5" name="Straight Arrow Connector 4"/>
          <p:cNvCxnSpPr/>
          <p:nvPr/>
        </p:nvCxnSpPr>
        <p:spPr>
          <a:xfrm>
            <a:off x="2895600" y="6019800"/>
            <a:ext cx="990600" cy="0"/>
          </a:xfrm>
          <a:prstGeom prst="straightConnector1">
            <a:avLst/>
          </a:prstGeom>
          <a:ln w="635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a:off x="5486400" y="6019800"/>
            <a:ext cx="990600" cy="0"/>
          </a:xfrm>
          <a:prstGeom prst="straightConnector1">
            <a:avLst/>
          </a:prstGeom>
          <a:ln w="635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2" cstate="print"/>
          <a:srcRect/>
          <a:stretch>
            <a:fillRect/>
          </a:stretch>
        </p:blipFill>
        <p:spPr bwMode="auto">
          <a:xfrm>
            <a:off x="1676400" y="0"/>
            <a:ext cx="5535136" cy="6857999"/>
          </a:xfrm>
          <a:prstGeom prst="rect">
            <a:avLst/>
          </a:prstGeom>
          <a:noFill/>
          <a:ln w="9525">
            <a:noFill/>
            <a:miter lim="800000"/>
            <a:headEnd/>
            <a:tailEnd/>
          </a:ln>
        </p:spPr>
      </p:pic>
      <p:sp>
        <p:nvSpPr>
          <p:cNvPr id="4" name="Right Arrow 3"/>
          <p:cNvSpPr/>
          <p:nvPr/>
        </p:nvSpPr>
        <p:spPr>
          <a:xfrm>
            <a:off x="228600" y="4876800"/>
            <a:ext cx="1524000" cy="609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14600"/>
            <a:ext cx="8229600" cy="1401762"/>
          </a:xfrm>
        </p:spPr>
        <p:txBody>
          <a:bodyPr>
            <a:normAutofit fontScale="90000"/>
          </a:bodyPr>
          <a:lstStyle/>
          <a:p>
            <a:r>
              <a:rPr lang="en-US" dirty="0" smtClean="0"/>
              <a:t>Community Health Assessment: </a:t>
            </a:r>
            <a:br>
              <a:rPr lang="en-US" dirty="0" smtClean="0"/>
            </a:br>
            <a:r>
              <a:rPr lang="en-US" dirty="0" smtClean="0"/>
              <a:t>Quick Overview</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4"/>
          <p:cNvGrpSpPr/>
          <p:nvPr/>
        </p:nvGrpSpPr>
        <p:grpSpPr>
          <a:xfrm>
            <a:off x="457200" y="1059144"/>
            <a:ext cx="8686800" cy="1245906"/>
            <a:chOff x="457200" y="1059144"/>
            <a:chExt cx="8686800" cy="1245906"/>
          </a:xfrm>
        </p:grpSpPr>
        <p:sp>
          <p:nvSpPr>
            <p:cNvPr id="48133" name="Rectangle 5"/>
            <p:cNvSpPr>
              <a:spLocks noChangeArrowheads="1"/>
            </p:cNvSpPr>
            <p:nvPr/>
          </p:nvSpPr>
          <p:spPr bwMode="auto">
            <a:xfrm>
              <a:off x="1591441" y="1248979"/>
              <a:ext cx="6356350" cy="948778"/>
            </a:xfrm>
            <a:prstGeom prst="rect">
              <a:avLst/>
            </a:prstGeom>
            <a:solidFill>
              <a:srgbClr val="4E6128"/>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8135" name="Rectangle 7"/>
            <p:cNvSpPr>
              <a:spLocks noChangeArrowheads="1"/>
            </p:cNvSpPr>
            <p:nvPr/>
          </p:nvSpPr>
          <p:spPr bwMode="auto">
            <a:xfrm>
              <a:off x="1591441" y="1248979"/>
              <a:ext cx="6356350" cy="948778"/>
            </a:xfrm>
            <a:prstGeom prst="rect">
              <a:avLst/>
            </a:prstGeom>
            <a:solidFill>
              <a:srgbClr val="4E6128"/>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48136" name="Picture 8"/>
            <p:cNvPicPr>
              <a:picLocks noChangeAspect="1" noChangeArrowheads="1"/>
            </p:cNvPicPr>
            <p:nvPr/>
          </p:nvPicPr>
          <p:blipFill>
            <a:blip r:embed="rId2" cstate="print"/>
            <a:srcRect/>
            <a:stretch>
              <a:fillRect/>
            </a:stretch>
          </p:blipFill>
          <p:spPr bwMode="auto">
            <a:xfrm>
              <a:off x="1546991" y="1189202"/>
              <a:ext cx="6354817" cy="948778"/>
            </a:xfrm>
            <a:prstGeom prst="rect">
              <a:avLst/>
            </a:prstGeom>
            <a:noFill/>
            <a:ln w="9525">
              <a:noFill/>
              <a:miter lim="800000"/>
              <a:headEnd/>
              <a:tailEnd/>
            </a:ln>
          </p:spPr>
        </p:pic>
        <p:sp>
          <p:nvSpPr>
            <p:cNvPr id="48137" name="Rectangle 9"/>
            <p:cNvSpPr>
              <a:spLocks noChangeArrowheads="1"/>
            </p:cNvSpPr>
            <p:nvPr/>
          </p:nvSpPr>
          <p:spPr bwMode="auto">
            <a:xfrm>
              <a:off x="1568450" y="1209128"/>
              <a:ext cx="6356350" cy="948778"/>
            </a:xfrm>
            <a:prstGeom prst="rect">
              <a:avLst/>
            </a:prstGeom>
            <a:noFill/>
            <a:ln w="46038">
              <a:solidFill>
                <a:srgbClr val="C2D69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8138" name="Rectangle 10"/>
            <p:cNvSpPr>
              <a:spLocks noChangeArrowheads="1"/>
            </p:cNvSpPr>
            <p:nvPr/>
          </p:nvSpPr>
          <p:spPr bwMode="auto">
            <a:xfrm>
              <a:off x="3597822" y="1287298"/>
              <a:ext cx="2498397" cy="31574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595959"/>
                  </a:solidFill>
                  <a:effectLst/>
                  <a:latin typeface="Calibri" pitchFamily="34" charset="0"/>
                  <a:cs typeface="Arial" pitchFamily="34" charset="0"/>
                </a:rPr>
                <a:t>Opportunity Measures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8139" name="Rectangle 11"/>
            <p:cNvSpPr>
              <a:spLocks noChangeArrowheads="1"/>
            </p:cNvSpPr>
            <p:nvPr/>
          </p:nvSpPr>
          <p:spPr bwMode="auto">
            <a:xfrm>
              <a:off x="5895428" y="1287298"/>
              <a:ext cx="177800" cy="31574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595959"/>
                  </a:solidFill>
                  <a:effectLst/>
                  <a:latin typeface="Calibri" pitchFamily="34"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8140" name="Rectangle 12"/>
            <p:cNvSpPr>
              <a:spLocks noChangeArrowheads="1"/>
            </p:cNvSpPr>
            <p:nvPr/>
          </p:nvSpPr>
          <p:spPr bwMode="auto">
            <a:xfrm>
              <a:off x="2126374" y="1524876"/>
              <a:ext cx="5730984" cy="31574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595959"/>
                  </a:solidFill>
                  <a:effectLst/>
                  <a:latin typeface="Calibri" pitchFamily="34" charset="0"/>
                  <a:cs typeface="Arial" pitchFamily="34" charset="0"/>
                </a:rPr>
                <a:t>Evidence of power and wealth inequity resulting from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8141" name="Rectangle 13"/>
            <p:cNvSpPr>
              <a:spLocks noChangeArrowheads="1"/>
            </p:cNvSpPr>
            <p:nvPr/>
          </p:nvSpPr>
          <p:spPr bwMode="auto">
            <a:xfrm>
              <a:off x="7366876" y="1524876"/>
              <a:ext cx="177800" cy="31574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595959"/>
                  </a:solidFill>
                  <a:effectLst/>
                  <a:latin typeface="Calibri" pitchFamily="34"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8142" name="Rectangle 14"/>
            <p:cNvSpPr>
              <a:spLocks noChangeArrowheads="1"/>
            </p:cNvSpPr>
            <p:nvPr/>
          </p:nvSpPr>
          <p:spPr bwMode="auto">
            <a:xfrm>
              <a:off x="2126374" y="1762454"/>
              <a:ext cx="5730984" cy="31574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1" u="none" strike="noStrike" cap="none" normalizeH="0" baseline="0" dirty="0" smtClean="0">
                  <a:ln>
                    <a:noFill/>
                  </a:ln>
                  <a:solidFill>
                    <a:srgbClr val="595959"/>
                  </a:solidFill>
                  <a:effectLst/>
                  <a:latin typeface="Calibri" pitchFamily="34" charset="0"/>
                  <a:cs typeface="Arial" pitchFamily="34" charset="0"/>
                </a:rPr>
                <a:t>historical legacy, laws &amp; policies, and social programs.</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8143" name="Rectangle 15"/>
            <p:cNvSpPr>
              <a:spLocks noChangeArrowheads="1"/>
            </p:cNvSpPr>
            <p:nvPr/>
          </p:nvSpPr>
          <p:spPr bwMode="auto">
            <a:xfrm>
              <a:off x="7345417" y="1762454"/>
              <a:ext cx="177800" cy="31574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595959"/>
                  </a:solidFill>
                  <a:effectLst/>
                  <a:latin typeface="Calibri" pitchFamily="34"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30737" name="Picture 17" descr="C:\Users\abarna\AppData\Local\Microsoft\Windows\Temporary Internet Files\Content.IE5\187WAFCN\MC900431627[1].png"/>
            <p:cNvPicPr>
              <a:picLocks noChangeAspect="1" noChangeArrowheads="1"/>
            </p:cNvPicPr>
            <p:nvPr/>
          </p:nvPicPr>
          <p:blipFill>
            <a:blip r:embed="rId3" cstate="print"/>
            <a:srcRect/>
            <a:stretch>
              <a:fillRect/>
            </a:stretch>
          </p:blipFill>
          <p:spPr bwMode="auto">
            <a:xfrm>
              <a:off x="7981950" y="1143000"/>
              <a:ext cx="1162050" cy="1162050"/>
            </a:xfrm>
            <a:prstGeom prst="rect">
              <a:avLst/>
            </a:prstGeom>
            <a:noFill/>
          </p:spPr>
        </p:pic>
        <p:pic>
          <p:nvPicPr>
            <p:cNvPr id="30743" name="Picture 23" descr="C:\Users\abarna\AppData\Local\Microsoft\Windows\Temporary Internet Files\Content.IE5\YLMBW91R\MC900301382[1].wmf"/>
            <p:cNvPicPr>
              <a:picLocks noChangeAspect="1" noChangeArrowheads="1"/>
            </p:cNvPicPr>
            <p:nvPr/>
          </p:nvPicPr>
          <p:blipFill>
            <a:blip r:embed="rId4" cstate="print"/>
            <a:srcRect/>
            <a:stretch>
              <a:fillRect/>
            </a:stretch>
          </p:blipFill>
          <p:spPr bwMode="auto">
            <a:xfrm>
              <a:off x="457200" y="1059144"/>
              <a:ext cx="1066800" cy="1059242"/>
            </a:xfrm>
            <a:prstGeom prst="rect">
              <a:avLst/>
            </a:prstGeom>
            <a:noFill/>
          </p:spPr>
        </p:pic>
      </p:grpSp>
      <p:grpSp>
        <p:nvGrpSpPr>
          <p:cNvPr id="3" name="Group 63"/>
          <p:cNvGrpSpPr/>
          <p:nvPr/>
        </p:nvGrpSpPr>
        <p:grpSpPr>
          <a:xfrm>
            <a:off x="381000" y="2209800"/>
            <a:ext cx="8763000" cy="1390650"/>
            <a:chOff x="381000" y="2209800"/>
            <a:chExt cx="8763000" cy="1390650"/>
          </a:xfrm>
        </p:grpSpPr>
        <p:sp>
          <p:nvSpPr>
            <p:cNvPr id="48144" name="Rectangle 16"/>
            <p:cNvSpPr>
              <a:spLocks noChangeArrowheads="1"/>
            </p:cNvSpPr>
            <p:nvPr/>
          </p:nvSpPr>
          <p:spPr bwMode="auto">
            <a:xfrm>
              <a:off x="1591441" y="2493579"/>
              <a:ext cx="6356350" cy="1068333"/>
            </a:xfrm>
            <a:prstGeom prst="rect">
              <a:avLst/>
            </a:prstGeom>
            <a:solidFill>
              <a:srgbClr val="974706"/>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8146" name="Rectangle 18"/>
            <p:cNvSpPr>
              <a:spLocks noChangeArrowheads="1"/>
            </p:cNvSpPr>
            <p:nvPr/>
          </p:nvSpPr>
          <p:spPr bwMode="auto">
            <a:xfrm>
              <a:off x="1591441" y="2493579"/>
              <a:ext cx="6356350" cy="1068333"/>
            </a:xfrm>
            <a:prstGeom prst="rect">
              <a:avLst/>
            </a:prstGeom>
            <a:solidFill>
              <a:srgbClr val="974706"/>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48147" name="Picture 19"/>
            <p:cNvPicPr>
              <a:picLocks noChangeAspect="1" noChangeArrowheads="1"/>
            </p:cNvPicPr>
            <p:nvPr/>
          </p:nvPicPr>
          <p:blipFill>
            <a:blip r:embed="rId5" cstate="print"/>
            <a:srcRect/>
            <a:stretch>
              <a:fillRect/>
            </a:stretch>
          </p:blipFill>
          <p:spPr bwMode="auto">
            <a:xfrm>
              <a:off x="1546991" y="2435335"/>
              <a:ext cx="6354817" cy="1066800"/>
            </a:xfrm>
            <a:prstGeom prst="rect">
              <a:avLst/>
            </a:prstGeom>
            <a:noFill/>
            <a:ln w="9525">
              <a:noFill/>
              <a:miter lim="800000"/>
              <a:headEnd/>
              <a:tailEnd/>
            </a:ln>
          </p:spPr>
        </p:pic>
        <p:sp>
          <p:nvSpPr>
            <p:cNvPr id="48148" name="Rectangle 20"/>
            <p:cNvSpPr>
              <a:spLocks noChangeArrowheads="1"/>
            </p:cNvSpPr>
            <p:nvPr/>
          </p:nvSpPr>
          <p:spPr bwMode="auto">
            <a:xfrm>
              <a:off x="1568450" y="2455260"/>
              <a:ext cx="6356350" cy="1066800"/>
            </a:xfrm>
            <a:prstGeom prst="rect">
              <a:avLst/>
            </a:prstGeom>
            <a:noFill/>
            <a:ln w="46038">
              <a:solidFill>
                <a:srgbClr val="FABF8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8149" name="Rectangle 21"/>
            <p:cNvSpPr>
              <a:spLocks noChangeArrowheads="1"/>
            </p:cNvSpPr>
            <p:nvPr/>
          </p:nvSpPr>
          <p:spPr bwMode="auto">
            <a:xfrm>
              <a:off x="2527957" y="2553357"/>
              <a:ext cx="4684110" cy="31574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595959"/>
                  </a:solidFill>
                  <a:effectLst/>
                  <a:latin typeface="Calibri" pitchFamily="34" charset="0"/>
                  <a:cs typeface="Arial" pitchFamily="34" charset="0"/>
                </a:rPr>
                <a:t>Social, Economic, and Environmental Factors</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8150" name="Rectangle 22"/>
            <p:cNvSpPr>
              <a:spLocks noChangeArrowheads="1"/>
            </p:cNvSpPr>
            <p:nvPr/>
          </p:nvSpPr>
          <p:spPr bwMode="auto">
            <a:xfrm>
              <a:off x="6943834" y="2553357"/>
              <a:ext cx="177800" cy="31574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595959"/>
                  </a:solidFill>
                  <a:effectLst/>
                  <a:latin typeface="Calibri" pitchFamily="34"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8151" name="Rectangle 23"/>
            <p:cNvSpPr>
              <a:spLocks noChangeArrowheads="1"/>
            </p:cNvSpPr>
            <p:nvPr/>
          </p:nvSpPr>
          <p:spPr bwMode="auto">
            <a:xfrm>
              <a:off x="3174781" y="2810860"/>
              <a:ext cx="3323021" cy="31574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1" u="none" strike="noStrike" cap="none" normalizeH="0" baseline="0" smtClean="0">
                  <a:ln>
                    <a:noFill/>
                  </a:ln>
                  <a:solidFill>
                    <a:srgbClr val="595959"/>
                  </a:solidFill>
                  <a:effectLst/>
                  <a:latin typeface="Calibri" pitchFamily="34" charset="0"/>
                  <a:cs typeface="Arial" pitchFamily="34" charset="0"/>
                </a:rPr>
                <a:t>(Social Determinants of Health)</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8152" name="Rectangle 24"/>
            <p:cNvSpPr>
              <a:spLocks noChangeArrowheads="1"/>
            </p:cNvSpPr>
            <p:nvPr/>
          </p:nvSpPr>
          <p:spPr bwMode="auto">
            <a:xfrm>
              <a:off x="6274019" y="2810860"/>
              <a:ext cx="177800" cy="31574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1" u="none" strike="noStrike" cap="none" normalizeH="0" baseline="0" smtClean="0">
                  <a:ln>
                    <a:noFill/>
                  </a:ln>
                  <a:solidFill>
                    <a:srgbClr val="595959"/>
                  </a:solidFill>
                  <a:effectLst/>
                  <a:latin typeface="Calibri" pitchFamily="34"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8153" name="Rectangle 25"/>
            <p:cNvSpPr>
              <a:spLocks noChangeArrowheads="1"/>
            </p:cNvSpPr>
            <p:nvPr/>
          </p:nvSpPr>
          <p:spPr bwMode="auto">
            <a:xfrm>
              <a:off x="2259724" y="3068364"/>
              <a:ext cx="5508734" cy="31574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595959"/>
                  </a:solidFill>
                  <a:effectLst/>
                  <a:latin typeface="Calibri" pitchFamily="34" charset="0"/>
                  <a:cs typeface="Arial" pitchFamily="34" charset="0"/>
                </a:rPr>
                <a:t>Factors that can constrain or support healthy living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8154" name="Rectangle 26"/>
            <p:cNvSpPr>
              <a:spLocks noChangeArrowheads="1"/>
            </p:cNvSpPr>
            <p:nvPr/>
          </p:nvSpPr>
          <p:spPr bwMode="auto">
            <a:xfrm>
              <a:off x="7233526" y="3068364"/>
              <a:ext cx="177800" cy="31574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595959"/>
                  </a:solidFill>
                  <a:effectLst/>
                  <a:latin typeface="Calibri" pitchFamily="34"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30730" name="Picture 10" descr="C:\Users\abarna\AppData\Local\Microsoft\Windows\Temporary Internet Files\Content.IE5\P5KH4GK5\MC900431631[1].png"/>
            <p:cNvPicPr>
              <a:picLocks noChangeAspect="1" noChangeArrowheads="1"/>
            </p:cNvPicPr>
            <p:nvPr/>
          </p:nvPicPr>
          <p:blipFill>
            <a:blip r:embed="rId6" cstate="print"/>
            <a:srcRect/>
            <a:stretch>
              <a:fillRect/>
            </a:stretch>
          </p:blipFill>
          <p:spPr bwMode="auto">
            <a:xfrm>
              <a:off x="8058150" y="2514600"/>
              <a:ext cx="1085850" cy="1085850"/>
            </a:xfrm>
            <a:prstGeom prst="rect">
              <a:avLst/>
            </a:prstGeom>
            <a:noFill/>
          </p:spPr>
        </p:pic>
        <p:pic>
          <p:nvPicPr>
            <p:cNvPr id="30731" name="Picture 11" descr="C:\Users\abarna\AppData\Local\Microsoft\Windows\Temporary Internet Files\Content.IE5\242HGCHJ\MC900056591[1].wmf"/>
            <p:cNvPicPr>
              <a:picLocks noChangeAspect="1" noChangeArrowheads="1"/>
            </p:cNvPicPr>
            <p:nvPr/>
          </p:nvPicPr>
          <p:blipFill>
            <a:blip r:embed="rId7" cstate="print"/>
            <a:srcRect/>
            <a:stretch>
              <a:fillRect/>
            </a:stretch>
          </p:blipFill>
          <p:spPr bwMode="auto">
            <a:xfrm>
              <a:off x="381000" y="2209800"/>
              <a:ext cx="931316" cy="1371600"/>
            </a:xfrm>
            <a:prstGeom prst="rect">
              <a:avLst/>
            </a:prstGeom>
            <a:noFill/>
          </p:spPr>
        </p:pic>
      </p:grpSp>
      <p:grpSp>
        <p:nvGrpSpPr>
          <p:cNvPr id="4" name="Group 62"/>
          <p:cNvGrpSpPr/>
          <p:nvPr/>
        </p:nvGrpSpPr>
        <p:grpSpPr>
          <a:xfrm>
            <a:off x="228600" y="3733800"/>
            <a:ext cx="8694306" cy="1134022"/>
            <a:chOff x="228600" y="3733800"/>
            <a:chExt cx="8694306" cy="1134022"/>
          </a:xfrm>
        </p:grpSpPr>
        <p:sp>
          <p:nvSpPr>
            <p:cNvPr id="48155" name="Rectangle 27"/>
            <p:cNvSpPr>
              <a:spLocks noChangeArrowheads="1"/>
            </p:cNvSpPr>
            <p:nvPr/>
          </p:nvSpPr>
          <p:spPr bwMode="auto">
            <a:xfrm>
              <a:off x="1591441" y="3859267"/>
              <a:ext cx="6356350" cy="1008555"/>
            </a:xfrm>
            <a:prstGeom prst="rect">
              <a:avLst/>
            </a:prstGeom>
            <a:solidFill>
              <a:srgbClr val="243F6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8157" name="Rectangle 29"/>
            <p:cNvSpPr>
              <a:spLocks noChangeArrowheads="1"/>
            </p:cNvSpPr>
            <p:nvPr/>
          </p:nvSpPr>
          <p:spPr bwMode="auto">
            <a:xfrm>
              <a:off x="1591441" y="3859267"/>
              <a:ext cx="6356350" cy="1008555"/>
            </a:xfrm>
            <a:prstGeom prst="rect">
              <a:avLst/>
            </a:prstGeom>
            <a:solidFill>
              <a:srgbClr val="243F6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48158" name="Picture 30"/>
            <p:cNvPicPr>
              <a:picLocks noChangeAspect="1" noChangeArrowheads="1"/>
            </p:cNvPicPr>
            <p:nvPr/>
          </p:nvPicPr>
          <p:blipFill>
            <a:blip r:embed="rId8" cstate="print"/>
            <a:srcRect/>
            <a:stretch>
              <a:fillRect/>
            </a:stretch>
          </p:blipFill>
          <p:spPr bwMode="auto">
            <a:xfrm>
              <a:off x="1546991" y="3799490"/>
              <a:ext cx="6354817" cy="1008555"/>
            </a:xfrm>
            <a:prstGeom prst="rect">
              <a:avLst/>
            </a:prstGeom>
            <a:noFill/>
            <a:ln w="9525">
              <a:noFill/>
              <a:miter lim="800000"/>
              <a:headEnd/>
              <a:tailEnd/>
            </a:ln>
          </p:spPr>
        </p:pic>
        <p:sp>
          <p:nvSpPr>
            <p:cNvPr id="48159" name="Rectangle 31"/>
            <p:cNvSpPr>
              <a:spLocks noChangeArrowheads="1"/>
            </p:cNvSpPr>
            <p:nvPr/>
          </p:nvSpPr>
          <p:spPr bwMode="auto">
            <a:xfrm>
              <a:off x="1568450" y="3819416"/>
              <a:ext cx="6356350" cy="1008555"/>
            </a:xfrm>
            <a:prstGeom prst="rect">
              <a:avLst/>
            </a:prstGeom>
            <a:noFill/>
            <a:ln w="46038">
              <a:solidFill>
                <a:srgbClr val="95B3D7"/>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8160" name="Rectangle 32"/>
            <p:cNvSpPr>
              <a:spLocks noChangeArrowheads="1"/>
            </p:cNvSpPr>
            <p:nvPr/>
          </p:nvSpPr>
          <p:spPr bwMode="auto">
            <a:xfrm>
              <a:off x="2705757" y="3917512"/>
              <a:ext cx="4282528" cy="31574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595959"/>
                  </a:solidFill>
                  <a:effectLst/>
                  <a:latin typeface="Calibri" pitchFamily="34" charset="0"/>
                  <a:cs typeface="Arial" pitchFamily="34" charset="0"/>
                </a:rPr>
                <a:t>Behaviors, Stress, and Physical Condition</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8161" name="Rectangle 33"/>
            <p:cNvSpPr>
              <a:spLocks noChangeArrowheads="1"/>
            </p:cNvSpPr>
            <p:nvPr/>
          </p:nvSpPr>
          <p:spPr bwMode="auto">
            <a:xfrm>
              <a:off x="6743043" y="3917512"/>
              <a:ext cx="177800" cy="31574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595959"/>
                  </a:solidFill>
                  <a:effectLst/>
                  <a:latin typeface="Calibri" pitchFamily="34"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8162" name="Rectangle 34"/>
            <p:cNvSpPr>
              <a:spLocks noChangeArrowheads="1"/>
            </p:cNvSpPr>
            <p:nvPr/>
          </p:nvSpPr>
          <p:spPr bwMode="auto">
            <a:xfrm>
              <a:off x="3085881" y="4175016"/>
              <a:ext cx="3635703" cy="31574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595959"/>
                  </a:solidFill>
                  <a:effectLst/>
                  <a:latin typeface="Calibri" pitchFamily="34" charset="0"/>
                  <a:cs typeface="Arial" pitchFamily="34" charset="0"/>
                </a:rPr>
                <a:t>Ways of living which protect from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8163" name="Rectangle 35"/>
            <p:cNvSpPr>
              <a:spLocks noChangeArrowheads="1"/>
            </p:cNvSpPr>
            <p:nvPr/>
          </p:nvSpPr>
          <p:spPr bwMode="auto">
            <a:xfrm>
              <a:off x="6408902" y="4175016"/>
              <a:ext cx="177800" cy="31574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595959"/>
                  </a:solidFill>
                  <a:effectLst/>
                  <a:latin typeface="Calibri" pitchFamily="34"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8164" name="Rectangle 36"/>
            <p:cNvSpPr>
              <a:spLocks noChangeArrowheads="1"/>
            </p:cNvSpPr>
            <p:nvPr/>
          </p:nvSpPr>
          <p:spPr bwMode="auto">
            <a:xfrm>
              <a:off x="3130331" y="4432519"/>
              <a:ext cx="3612712" cy="31574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595959"/>
                  </a:solidFill>
                  <a:effectLst/>
                  <a:latin typeface="Calibri" pitchFamily="34" charset="0"/>
                  <a:cs typeface="Arial" pitchFamily="34" charset="0"/>
                </a:rPr>
                <a:t>or contribute to health outcomes</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8165" name="Rectangle 37"/>
            <p:cNvSpPr>
              <a:spLocks noChangeArrowheads="1"/>
            </p:cNvSpPr>
            <p:nvPr/>
          </p:nvSpPr>
          <p:spPr bwMode="auto">
            <a:xfrm>
              <a:off x="6341460" y="4432519"/>
              <a:ext cx="177800" cy="31574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595959"/>
                  </a:solidFill>
                  <a:effectLst/>
                  <a:latin typeface="Calibri" pitchFamily="34"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30723" name="Picture 3" descr="C:\Users\abarna\AppData\Local\Microsoft\Windows\Temporary Internet Files\Content.IE5\YLMBW91R\MC900290955[1].wmf"/>
            <p:cNvPicPr>
              <a:picLocks noChangeAspect="1" noChangeArrowheads="1"/>
            </p:cNvPicPr>
            <p:nvPr/>
          </p:nvPicPr>
          <p:blipFill>
            <a:blip r:embed="rId9" cstate="print"/>
            <a:srcRect/>
            <a:stretch>
              <a:fillRect/>
            </a:stretch>
          </p:blipFill>
          <p:spPr bwMode="auto">
            <a:xfrm>
              <a:off x="7924800" y="3810000"/>
              <a:ext cx="998106" cy="781616"/>
            </a:xfrm>
            <a:prstGeom prst="rect">
              <a:avLst/>
            </a:prstGeom>
            <a:noFill/>
          </p:spPr>
        </p:pic>
        <p:pic>
          <p:nvPicPr>
            <p:cNvPr id="30729" name="Picture 9" descr="C:\Users\abarna\AppData\Local\Microsoft\Windows\Temporary Internet Files\Content.IE5\P5KH4GK5\MC900440552[1].wmf"/>
            <p:cNvPicPr>
              <a:picLocks noChangeAspect="1" noChangeArrowheads="1"/>
            </p:cNvPicPr>
            <p:nvPr/>
          </p:nvPicPr>
          <p:blipFill>
            <a:blip r:embed="rId10" cstate="print"/>
            <a:srcRect/>
            <a:stretch>
              <a:fillRect/>
            </a:stretch>
          </p:blipFill>
          <p:spPr bwMode="auto">
            <a:xfrm>
              <a:off x="228600" y="3733800"/>
              <a:ext cx="1295400" cy="1131226"/>
            </a:xfrm>
            <a:prstGeom prst="rect">
              <a:avLst/>
            </a:prstGeom>
            <a:noFill/>
          </p:spPr>
        </p:pic>
      </p:grpSp>
      <p:grpSp>
        <p:nvGrpSpPr>
          <p:cNvPr id="5" name="Group 61"/>
          <p:cNvGrpSpPr/>
          <p:nvPr/>
        </p:nvGrpSpPr>
        <p:grpSpPr>
          <a:xfrm>
            <a:off x="381000" y="5103867"/>
            <a:ext cx="8763000" cy="1470364"/>
            <a:chOff x="381000" y="5103867"/>
            <a:chExt cx="8763000" cy="1470364"/>
          </a:xfrm>
        </p:grpSpPr>
        <p:sp>
          <p:nvSpPr>
            <p:cNvPr id="48166" name="Rectangle 38"/>
            <p:cNvSpPr>
              <a:spLocks noChangeArrowheads="1"/>
            </p:cNvSpPr>
            <p:nvPr/>
          </p:nvSpPr>
          <p:spPr bwMode="auto">
            <a:xfrm>
              <a:off x="1591441" y="5163645"/>
              <a:ext cx="6356350" cy="1008555"/>
            </a:xfrm>
            <a:prstGeom prst="rect">
              <a:avLst/>
            </a:prstGeom>
            <a:solidFill>
              <a:srgbClr val="62242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8168" name="Rectangle 40"/>
            <p:cNvSpPr>
              <a:spLocks noChangeArrowheads="1"/>
            </p:cNvSpPr>
            <p:nvPr/>
          </p:nvSpPr>
          <p:spPr bwMode="auto">
            <a:xfrm>
              <a:off x="1591441" y="5163645"/>
              <a:ext cx="6356350" cy="1008555"/>
            </a:xfrm>
            <a:prstGeom prst="rect">
              <a:avLst/>
            </a:prstGeom>
            <a:solidFill>
              <a:srgbClr val="62242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48169" name="Picture 41"/>
            <p:cNvPicPr>
              <a:picLocks noChangeAspect="1" noChangeArrowheads="1"/>
            </p:cNvPicPr>
            <p:nvPr/>
          </p:nvPicPr>
          <p:blipFill>
            <a:blip r:embed="rId11" cstate="print"/>
            <a:srcRect/>
            <a:stretch>
              <a:fillRect/>
            </a:stretch>
          </p:blipFill>
          <p:spPr bwMode="auto">
            <a:xfrm>
              <a:off x="1546991" y="5103867"/>
              <a:ext cx="6354817" cy="1008555"/>
            </a:xfrm>
            <a:prstGeom prst="rect">
              <a:avLst/>
            </a:prstGeom>
            <a:noFill/>
            <a:ln w="9525">
              <a:noFill/>
              <a:miter lim="800000"/>
              <a:headEnd/>
              <a:tailEnd/>
            </a:ln>
          </p:spPr>
        </p:pic>
        <p:sp>
          <p:nvSpPr>
            <p:cNvPr id="48170" name="Rectangle 42"/>
            <p:cNvSpPr>
              <a:spLocks noChangeArrowheads="1"/>
            </p:cNvSpPr>
            <p:nvPr/>
          </p:nvSpPr>
          <p:spPr bwMode="auto">
            <a:xfrm>
              <a:off x="1568450" y="5123793"/>
              <a:ext cx="6356350" cy="1008555"/>
            </a:xfrm>
            <a:prstGeom prst="rect">
              <a:avLst/>
            </a:prstGeom>
            <a:noFill/>
            <a:ln w="46038">
              <a:solidFill>
                <a:srgbClr val="D99594"/>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8171" name="Rectangle 43"/>
            <p:cNvSpPr>
              <a:spLocks noChangeArrowheads="1"/>
            </p:cNvSpPr>
            <p:nvPr/>
          </p:nvSpPr>
          <p:spPr bwMode="auto">
            <a:xfrm>
              <a:off x="3866055" y="5223422"/>
              <a:ext cx="1961931" cy="31574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595959"/>
                  </a:solidFill>
                  <a:effectLst/>
                  <a:latin typeface="Calibri" pitchFamily="34" charset="0"/>
                  <a:cs typeface="Arial" pitchFamily="34" charset="0"/>
                </a:rPr>
                <a:t>Health Outcomes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8172" name="Rectangle 44"/>
            <p:cNvSpPr>
              <a:spLocks noChangeArrowheads="1"/>
            </p:cNvSpPr>
            <p:nvPr/>
          </p:nvSpPr>
          <p:spPr bwMode="auto">
            <a:xfrm>
              <a:off x="5627195" y="5223422"/>
              <a:ext cx="177800" cy="31574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595959"/>
                  </a:solidFill>
                  <a:effectLst/>
                  <a:latin typeface="Calibri" pitchFamily="34"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8173" name="Rectangle 45"/>
            <p:cNvSpPr>
              <a:spLocks noChangeArrowheads="1"/>
            </p:cNvSpPr>
            <p:nvPr/>
          </p:nvSpPr>
          <p:spPr bwMode="auto">
            <a:xfrm>
              <a:off x="2259724" y="5479393"/>
              <a:ext cx="5419834" cy="31574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595959"/>
                  </a:solidFill>
                  <a:effectLst/>
                  <a:latin typeface="Calibri" pitchFamily="34" charset="0"/>
                  <a:cs typeface="Arial" pitchFamily="34" charset="0"/>
                </a:rPr>
                <a:t>Can be measured in terms of quality of life (illness/</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8174" name="Rectangle 46"/>
            <p:cNvSpPr>
              <a:spLocks noChangeArrowheads="1"/>
            </p:cNvSpPr>
            <p:nvPr/>
          </p:nvSpPr>
          <p:spPr bwMode="auto">
            <a:xfrm>
              <a:off x="2416066" y="5736897"/>
              <a:ext cx="5107152" cy="31574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595959"/>
                  </a:solidFill>
                  <a:effectLst/>
                  <a:latin typeface="Calibri" pitchFamily="34" charset="0"/>
                  <a:cs typeface="Arial" pitchFamily="34" charset="0"/>
                </a:rPr>
                <a:t>morbidity), or quantity of life (deaths/mortality)</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8175" name="Rectangle 47"/>
            <p:cNvSpPr>
              <a:spLocks noChangeArrowheads="1"/>
            </p:cNvSpPr>
            <p:nvPr/>
          </p:nvSpPr>
          <p:spPr bwMode="auto">
            <a:xfrm>
              <a:off x="7055726" y="5736897"/>
              <a:ext cx="177800" cy="31574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595959"/>
                  </a:solidFill>
                  <a:effectLst/>
                  <a:latin typeface="Calibri" pitchFamily="34"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30721" name="Picture 1" descr="C:\Users\abarna\AppData\Local\Microsoft\Windows\Temporary Internet Files\Content.IE5\FC6XNQOP\MC900216576[1].wmf"/>
            <p:cNvPicPr>
              <a:picLocks noChangeAspect="1" noChangeArrowheads="1"/>
            </p:cNvPicPr>
            <p:nvPr/>
          </p:nvPicPr>
          <p:blipFill>
            <a:blip r:embed="rId12" cstate="print"/>
            <a:srcRect/>
            <a:stretch>
              <a:fillRect/>
            </a:stretch>
          </p:blipFill>
          <p:spPr bwMode="auto">
            <a:xfrm>
              <a:off x="7341718" y="5181600"/>
              <a:ext cx="1802282" cy="1392631"/>
            </a:xfrm>
            <a:prstGeom prst="rect">
              <a:avLst/>
            </a:prstGeom>
            <a:noFill/>
          </p:spPr>
        </p:pic>
        <p:pic>
          <p:nvPicPr>
            <p:cNvPr id="30722" name="Picture 2" descr="C:\Users\abarna\AppData\Local\Microsoft\Windows\Temporary Internet Files\Content.IE5\NIT3DUC8\MC900359007[1].wmf"/>
            <p:cNvPicPr>
              <a:picLocks noChangeAspect="1" noChangeArrowheads="1"/>
            </p:cNvPicPr>
            <p:nvPr/>
          </p:nvPicPr>
          <p:blipFill>
            <a:blip r:embed="rId13" cstate="print"/>
            <a:srcRect/>
            <a:stretch>
              <a:fillRect/>
            </a:stretch>
          </p:blipFill>
          <p:spPr bwMode="auto">
            <a:xfrm>
              <a:off x="381000" y="5486400"/>
              <a:ext cx="1486264" cy="1033272"/>
            </a:xfrm>
            <a:prstGeom prst="rect">
              <a:avLst/>
            </a:prstGeom>
            <a:noFill/>
          </p:spPr>
        </p:pic>
      </p:grpSp>
      <p:sp>
        <p:nvSpPr>
          <p:cNvPr id="48131" name="AutoShape 3"/>
          <p:cNvSpPr>
            <a:spLocks noChangeAspect="1" noChangeArrowheads="1" noTextEdit="1"/>
          </p:cNvSpPr>
          <p:nvPr/>
        </p:nvSpPr>
        <p:spPr bwMode="auto">
          <a:xfrm>
            <a:off x="1524000" y="1169276"/>
            <a:ext cx="6400800" cy="500292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48134" name="Picture 6"/>
          <p:cNvPicPr>
            <a:picLocks noChangeAspect="1" noChangeArrowheads="1"/>
          </p:cNvPicPr>
          <p:nvPr/>
        </p:nvPicPr>
        <p:blipFill>
          <a:blip r:embed="rId14" cstate="print"/>
          <a:srcRect/>
          <a:stretch>
            <a:fillRect/>
          </a:stretch>
        </p:blipFill>
        <p:spPr bwMode="auto">
          <a:xfrm>
            <a:off x="-1040305" y="-213363278"/>
            <a:ext cx="1069866" cy="1533"/>
          </a:xfrm>
          <a:prstGeom prst="rect">
            <a:avLst/>
          </a:prstGeom>
          <a:noFill/>
          <a:ln w="9525">
            <a:noFill/>
            <a:miter lim="800000"/>
            <a:headEnd/>
            <a:tailEnd/>
          </a:ln>
        </p:spPr>
      </p:pic>
      <p:pic>
        <p:nvPicPr>
          <p:cNvPr id="48145" name="Picture 17"/>
          <p:cNvPicPr>
            <a:picLocks noChangeAspect="1" noChangeArrowheads="1"/>
          </p:cNvPicPr>
          <p:nvPr/>
        </p:nvPicPr>
        <p:blipFill>
          <a:blip r:embed="rId15" cstate="print"/>
          <a:srcRect/>
          <a:stretch>
            <a:fillRect/>
          </a:stretch>
        </p:blipFill>
        <p:spPr bwMode="auto">
          <a:xfrm>
            <a:off x="363702" y="-213363278"/>
            <a:ext cx="1204748" cy="1533"/>
          </a:xfrm>
          <a:prstGeom prst="rect">
            <a:avLst/>
          </a:prstGeom>
          <a:noFill/>
          <a:ln w="9525">
            <a:noFill/>
            <a:miter lim="800000"/>
            <a:headEnd/>
            <a:tailEnd/>
          </a:ln>
        </p:spPr>
      </p:pic>
      <p:pic>
        <p:nvPicPr>
          <p:cNvPr id="48156" name="Picture 28"/>
          <p:cNvPicPr>
            <a:picLocks noChangeAspect="1" noChangeArrowheads="1"/>
          </p:cNvPicPr>
          <p:nvPr/>
        </p:nvPicPr>
        <p:blipFill>
          <a:blip r:embed="rId16" cstate="print"/>
          <a:srcRect/>
          <a:stretch>
            <a:fillRect/>
          </a:stretch>
        </p:blipFill>
        <p:spPr bwMode="auto">
          <a:xfrm>
            <a:off x="1902591" y="-213363278"/>
            <a:ext cx="1137307" cy="1533"/>
          </a:xfrm>
          <a:prstGeom prst="rect">
            <a:avLst/>
          </a:prstGeom>
          <a:noFill/>
          <a:ln w="9525">
            <a:noFill/>
            <a:miter lim="800000"/>
            <a:headEnd/>
            <a:tailEnd/>
          </a:ln>
        </p:spPr>
      </p:pic>
      <p:pic>
        <p:nvPicPr>
          <p:cNvPr id="48167" name="Picture 39"/>
          <p:cNvPicPr>
            <a:picLocks noChangeAspect="1" noChangeArrowheads="1"/>
          </p:cNvPicPr>
          <p:nvPr/>
        </p:nvPicPr>
        <p:blipFill>
          <a:blip r:embed="rId16" cstate="print"/>
          <a:srcRect/>
          <a:stretch>
            <a:fillRect/>
          </a:stretch>
        </p:blipFill>
        <p:spPr bwMode="auto">
          <a:xfrm>
            <a:off x="3375572" y="-213363278"/>
            <a:ext cx="1137307" cy="1533"/>
          </a:xfrm>
          <a:prstGeom prst="rect">
            <a:avLst/>
          </a:prstGeom>
          <a:noFill/>
          <a:ln w="9525">
            <a:noFill/>
            <a:miter lim="800000"/>
            <a:headEnd/>
            <a:tailEnd/>
          </a:ln>
        </p:spPr>
      </p:pic>
      <p:sp>
        <p:nvSpPr>
          <p:cNvPr id="48176" name="Freeform 48"/>
          <p:cNvSpPr>
            <a:spLocks noEditPoints="1"/>
          </p:cNvSpPr>
          <p:nvPr/>
        </p:nvSpPr>
        <p:spPr bwMode="auto">
          <a:xfrm>
            <a:off x="7567667" y="3324335"/>
            <a:ext cx="179333" cy="732659"/>
          </a:xfrm>
          <a:custGeom>
            <a:avLst/>
            <a:gdLst/>
            <a:ahLst/>
            <a:cxnLst>
              <a:cxn ang="0">
                <a:pos x="73" y="13"/>
              </a:cxn>
              <a:cxn ang="0">
                <a:pos x="73" y="426"/>
              </a:cxn>
              <a:cxn ang="0">
                <a:pos x="58" y="426"/>
              </a:cxn>
              <a:cxn ang="0">
                <a:pos x="44" y="426"/>
              </a:cxn>
              <a:cxn ang="0">
                <a:pos x="44" y="13"/>
              </a:cxn>
              <a:cxn ang="0">
                <a:pos x="58" y="0"/>
              </a:cxn>
              <a:cxn ang="0">
                <a:pos x="73" y="13"/>
              </a:cxn>
              <a:cxn ang="0">
                <a:pos x="73" y="13"/>
              </a:cxn>
              <a:cxn ang="0">
                <a:pos x="117" y="374"/>
              </a:cxn>
              <a:cxn ang="0">
                <a:pos x="58" y="478"/>
              </a:cxn>
              <a:cxn ang="0">
                <a:pos x="0" y="374"/>
              </a:cxn>
              <a:cxn ang="0">
                <a:pos x="117" y="374"/>
              </a:cxn>
            </a:cxnLst>
            <a:rect l="0" t="0" r="r" b="b"/>
            <a:pathLst>
              <a:path w="117" h="478">
                <a:moveTo>
                  <a:pt x="73" y="13"/>
                </a:moveTo>
                <a:lnTo>
                  <a:pt x="73" y="426"/>
                </a:lnTo>
                <a:lnTo>
                  <a:pt x="58" y="426"/>
                </a:lnTo>
                <a:lnTo>
                  <a:pt x="44" y="426"/>
                </a:lnTo>
                <a:lnTo>
                  <a:pt x="44" y="13"/>
                </a:lnTo>
                <a:lnTo>
                  <a:pt x="58" y="0"/>
                </a:lnTo>
                <a:lnTo>
                  <a:pt x="73" y="13"/>
                </a:lnTo>
                <a:lnTo>
                  <a:pt x="73" y="13"/>
                </a:lnTo>
                <a:close/>
                <a:moveTo>
                  <a:pt x="117" y="374"/>
                </a:moveTo>
                <a:lnTo>
                  <a:pt x="58" y="478"/>
                </a:lnTo>
                <a:lnTo>
                  <a:pt x="0" y="374"/>
                </a:lnTo>
                <a:lnTo>
                  <a:pt x="117" y="374"/>
                </a:lnTo>
                <a:close/>
              </a:path>
            </a:pathLst>
          </a:custGeom>
          <a:solidFill>
            <a:srgbClr val="777777"/>
          </a:solidFill>
          <a:ln w="23813">
            <a:solidFill>
              <a:srgbClr val="777777"/>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8177" name="Freeform 49"/>
          <p:cNvSpPr>
            <a:spLocks noEditPoints="1"/>
          </p:cNvSpPr>
          <p:nvPr/>
        </p:nvSpPr>
        <p:spPr bwMode="auto">
          <a:xfrm>
            <a:off x="1747783" y="1920328"/>
            <a:ext cx="177800" cy="770978"/>
          </a:xfrm>
          <a:custGeom>
            <a:avLst/>
            <a:gdLst/>
            <a:ahLst/>
            <a:cxnLst>
              <a:cxn ang="0">
                <a:pos x="72" y="52"/>
              </a:cxn>
              <a:cxn ang="0">
                <a:pos x="72" y="452"/>
              </a:cxn>
              <a:cxn ang="0">
                <a:pos x="58" y="452"/>
              </a:cxn>
              <a:cxn ang="0">
                <a:pos x="43" y="452"/>
              </a:cxn>
              <a:cxn ang="0">
                <a:pos x="43" y="52"/>
              </a:cxn>
              <a:cxn ang="0">
                <a:pos x="58" y="52"/>
              </a:cxn>
              <a:cxn ang="0">
                <a:pos x="72" y="52"/>
              </a:cxn>
              <a:cxn ang="0">
                <a:pos x="72" y="52"/>
              </a:cxn>
              <a:cxn ang="0">
                <a:pos x="0" y="103"/>
              </a:cxn>
              <a:cxn ang="0">
                <a:pos x="58" y="0"/>
              </a:cxn>
              <a:cxn ang="0">
                <a:pos x="116" y="103"/>
              </a:cxn>
              <a:cxn ang="0">
                <a:pos x="0" y="103"/>
              </a:cxn>
              <a:cxn ang="0">
                <a:pos x="116" y="400"/>
              </a:cxn>
              <a:cxn ang="0">
                <a:pos x="58" y="503"/>
              </a:cxn>
              <a:cxn ang="0">
                <a:pos x="0" y="400"/>
              </a:cxn>
              <a:cxn ang="0">
                <a:pos x="116" y="400"/>
              </a:cxn>
            </a:cxnLst>
            <a:rect l="0" t="0" r="r" b="b"/>
            <a:pathLst>
              <a:path w="116" h="503">
                <a:moveTo>
                  <a:pt x="72" y="52"/>
                </a:moveTo>
                <a:lnTo>
                  <a:pt x="72" y="452"/>
                </a:lnTo>
                <a:lnTo>
                  <a:pt x="58" y="452"/>
                </a:lnTo>
                <a:lnTo>
                  <a:pt x="43" y="452"/>
                </a:lnTo>
                <a:lnTo>
                  <a:pt x="43" y="52"/>
                </a:lnTo>
                <a:lnTo>
                  <a:pt x="58" y="52"/>
                </a:lnTo>
                <a:lnTo>
                  <a:pt x="72" y="52"/>
                </a:lnTo>
                <a:lnTo>
                  <a:pt x="72" y="52"/>
                </a:lnTo>
                <a:close/>
                <a:moveTo>
                  <a:pt x="0" y="103"/>
                </a:moveTo>
                <a:lnTo>
                  <a:pt x="58" y="0"/>
                </a:lnTo>
                <a:lnTo>
                  <a:pt x="116" y="103"/>
                </a:lnTo>
                <a:lnTo>
                  <a:pt x="0" y="103"/>
                </a:lnTo>
                <a:close/>
                <a:moveTo>
                  <a:pt x="116" y="400"/>
                </a:moveTo>
                <a:lnTo>
                  <a:pt x="58" y="503"/>
                </a:lnTo>
                <a:lnTo>
                  <a:pt x="0" y="400"/>
                </a:lnTo>
                <a:lnTo>
                  <a:pt x="116" y="400"/>
                </a:lnTo>
                <a:close/>
              </a:path>
            </a:pathLst>
          </a:custGeom>
          <a:solidFill>
            <a:srgbClr val="777777"/>
          </a:solidFill>
          <a:ln w="23813">
            <a:solidFill>
              <a:srgbClr val="777777"/>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8178" name="Freeform 50"/>
          <p:cNvSpPr>
            <a:spLocks noEditPoints="1"/>
          </p:cNvSpPr>
          <p:nvPr/>
        </p:nvSpPr>
        <p:spPr bwMode="auto">
          <a:xfrm>
            <a:off x="7567667" y="4630245"/>
            <a:ext cx="179333" cy="790903"/>
          </a:xfrm>
          <a:custGeom>
            <a:avLst/>
            <a:gdLst/>
            <a:ahLst/>
            <a:cxnLst>
              <a:cxn ang="0">
                <a:pos x="73" y="13"/>
              </a:cxn>
              <a:cxn ang="0">
                <a:pos x="73" y="464"/>
              </a:cxn>
              <a:cxn ang="0">
                <a:pos x="58" y="464"/>
              </a:cxn>
              <a:cxn ang="0">
                <a:pos x="44" y="464"/>
              </a:cxn>
              <a:cxn ang="0">
                <a:pos x="44" y="13"/>
              </a:cxn>
              <a:cxn ang="0">
                <a:pos x="58" y="0"/>
              </a:cxn>
              <a:cxn ang="0">
                <a:pos x="73" y="13"/>
              </a:cxn>
              <a:cxn ang="0">
                <a:pos x="73" y="13"/>
              </a:cxn>
              <a:cxn ang="0">
                <a:pos x="117" y="413"/>
              </a:cxn>
              <a:cxn ang="0">
                <a:pos x="58" y="516"/>
              </a:cxn>
              <a:cxn ang="0">
                <a:pos x="0" y="413"/>
              </a:cxn>
              <a:cxn ang="0">
                <a:pos x="117" y="413"/>
              </a:cxn>
            </a:cxnLst>
            <a:rect l="0" t="0" r="r" b="b"/>
            <a:pathLst>
              <a:path w="117" h="516">
                <a:moveTo>
                  <a:pt x="73" y="13"/>
                </a:moveTo>
                <a:lnTo>
                  <a:pt x="73" y="464"/>
                </a:lnTo>
                <a:lnTo>
                  <a:pt x="58" y="464"/>
                </a:lnTo>
                <a:lnTo>
                  <a:pt x="44" y="464"/>
                </a:lnTo>
                <a:lnTo>
                  <a:pt x="44" y="13"/>
                </a:lnTo>
                <a:lnTo>
                  <a:pt x="58" y="0"/>
                </a:lnTo>
                <a:lnTo>
                  <a:pt x="73" y="13"/>
                </a:lnTo>
                <a:lnTo>
                  <a:pt x="73" y="13"/>
                </a:lnTo>
                <a:close/>
                <a:moveTo>
                  <a:pt x="117" y="413"/>
                </a:moveTo>
                <a:lnTo>
                  <a:pt x="58" y="516"/>
                </a:lnTo>
                <a:lnTo>
                  <a:pt x="0" y="413"/>
                </a:lnTo>
                <a:lnTo>
                  <a:pt x="117" y="413"/>
                </a:lnTo>
                <a:close/>
              </a:path>
            </a:pathLst>
          </a:custGeom>
          <a:solidFill>
            <a:srgbClr val="777777"/>
          </a:solidFill>
          <a:ln w="23813">
            <a:solidFill>
              <a:srgbClr val="777777"/>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8179" name="Freeform 51"/>
          <p:cNvSpPr>
            <a:spLocks noEditPoints="1"/>
          </p:cNvSpPr>
          <p:nvPr/>
        </p:nvSpPr>
        <p:spPr bwMode="auto">
          <a:xfrm>
            <a:off x="1747783" y="4570467"/>
            <a:ext cx="177800" cy="850681"/>
          </a:xfrm>
          <a:custGeom>
            <a:avLst/>
            <a:gdLst/>
            <a:ahLst/>
            <a:cxnLst>
              <a:cxn ang="0">
                <a:pos x="72" y="13"/>
              </a:cxn>
              <a:cxn ang="0">
                <a:pos x="72" y="503"/>
              </a:cxn>
              <a:cxn ang="0">
                <a:pos x="58" y="503"/>
              </a:cxn>
              <a:cxn ang="0">
                <a:pos x="43" y="503"/>
              </a:cxn>
              <a:cxn ang="0">
                <a:pos x="43" y="13"/>
              </a:cxn>
              <a:cxn ang="0">
                <a:pos x="58" y="0"/>
              </a:cxn>
              <a:cxn ang="0">
                <a:pos x="72" y="13"/>
              </a:cxn>
              <a:cxn ang="0">
                <a:pos x="72" y="13"/>
              </a:cxn>
              <a:cxn ang="0">
                <a:pos x="116" y="452"/>
              </a:cxn>
              <a:cxn ang="0">
                <a:pos x="58" y="555"/>
              </a:cxn>
              <a:cxn ang="0">
                <a:pos x="0" y="452"/>
              </a:cxn>
              <a:cxn ang="0">
                <a:pos x="116" y="452"/>
              </a:cxn>
            </a:cxnLst>
            <a:rect l="0" t="0" r="r" b="b"/>
            <a:pathLst>
              <a:path w="116" h="555">
                <a:moveTo>
                  <a:pt x="72" y="13"/>
                </a:moveTo>
                <a:lnTo>
                  <a:pt x="72" y="503"/>
                </a:lnTo>
                <a:lnTo>
                  <a:pt x="58" y="503"/>
                </a:lnTo>
                <a:lnTo>
                  <a:pt x="43" y="503"/>
                </a:lnTo>
                <a:lnTo>
                  <a:pt x="43" y="13"/>
                </a:lnTo>
                <a:lnTo>
                  <a:pt x="58" y="0"/>
                </a:lnTo>
                <a:lnTo>
                  <a:pt x="72" y="13"/>
                </a:lnTo>
                <a:lnTo>
                  <a:pt x="72" y="13"/>
                </a:lnTo>
                <a:close/>
                <a:moveTo>
                  <a:pt x="116" y="452"/>
                </a:moveTo>
                <a:lnTo>
                  <a:pt x="58" y="555"/>
                </a:lnTo>
                <a:lnTo>
                  <a:pt x="0" y="452"/>
                </a:lnTo>
                <a:lnTo>
                  <a:pt x="116" y="452"/>
                </a:lnTo>
                <a:close/>
              </a:path>
            </a:pathLst>
          </a:custGeom>
          <a:solidFill>
            <a:srgbClr val="777777"/>
          </a:solidFill>
          <a:ln w="23813">
            <a:solidFill>
              <a:srgbClr val="777777"/>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8180" name="Freeform 52"/>
          <p:cNvSpPr>
            <a:spLocks noEditPoints="1"/>
          </p:cNvSpPr>
          <p:nvPr/>
        </p:nvSpPr>
        <p:spPr bwMode="auto">
          <a:xfrm>
            <a:off x="1747783" y="3324335"/>
            <a:ext cx="177800" cy="732659"/>
          </a:xfrm>
          <a:custGeom>
            <a:avLst/>
            <a:gdLst/>
            <a:ahLst/>
            <a:cxnLst>
              <a:cxn ang="0">
                <a:pos x="72" y="13"/>
              </a:cxn>
              <a:cxn ang="0">
                <a:pos x="72" y="426"/>
              </a:cxn>
              <a:cxn ang="0">
                <a:pos x="58" y="426"/>
              </a:cxn>
              <a:cxn ang="0">
                <a:pos x="43" y="426"/>
              </a:cxn>
              <a:cxn ang="0">
                <a:pos x="43" y="13"/>
              </a:cxn>
              <a:cxn ang="0">
                <a:pos x="58" y="0"/>
              </a:cxn>
              <a:cxn ang="0">
                <a:pos x="72" y="13"/>
              </a:cxn>
              <a:cxn ang="0">
                <a:pos x="72" y="13"/>
              </a:cxn>
              <a:cxn ang="0">
                <a:pos x="116" y="374"/>
              </a:cxn>
              <a:cxn ang="0">
                <a:pos x="58" y="478"/>
              </a:cxn>
              <a:cxn ang="0">
                <a:pos x="0" y="374"/>
              </a:cxn>
              <a:cxn ang="0">
                <a:pos x="116" y="374"/>
              </a:cxn>
            </a:cxnLst>
            <a:rect l="0" t="0" r="r" b="b"/>
            <a:pathLst>
              <a:path w="116" h="478">
                <a:moveTo>
                  <a:pt x="72" y="13"/>
                </a:moveTo>
                <a:lnTo>
                  <a:pt x="72" y="426"/>
                </a:lnTo>
                <a:lnTo>
                  <a:pt x="58" y="426"/>
                </a:lnTo>
                <a:lnTo>
                  <a:pt x="43" y="426"/>
                </a:lnTo>
                <a:lnTo>
                  <a:pt x="43" y="13"/>
                </a:lnTo>
                <a:lnTo>
                  <a:pt x="58" y="0"/>
                </a:lnTo>
                <a:lnTo>
                  <a:pt x="72" y="13"/>
                </a:lnTo>
                <a:lnTo>
                  <a:pt x="72" y="13"/>
                </a:lnTo>
                <a:close/>
                <a:moveTo>
                  <a:pt x="116" y="374"/>
                </a:moveTo>
                <a:lnTo>
                  <a:pt x="58" y="478"/>
                </a:lnTo>
                <a:lnTo>
                  <a:pt x="0" y="374"/>
                </a:lnTo>
                <a:lnTo>
                  <a:pt x="116" y="374"/>
                </a:lnTo>
                <a:close/>
              </a:path>
            </a:pathLst>
          </a:custGeom>
          <a:solidFill>
            <a:srgbClr val="777777"/>
          </a:solidFill>
          <a:ln w="23813">
            <a:solidFill>
              <a:srgbClr val="777777"/>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8181" name="Freeform 53"/>
          <p:cNvSpPr>
            <a:spLocks noEditPoints="1"/>
          </p:cNvSpPr>
          <p:nvPr/>
        </p:nvSpPr>
        <p:spPr bwMode="auto">
          <a:xfrm>
            <a:off x="7567667" y="1920328"/>
            <a:ext cx="179333" cy="770978"/>
          </a:xfrm>
          <a:custGeom>
            <a:avLst/>
            <a:gdLst/>
            <a:ahLst/>
            <a:cxnLst>
              <a:cxn ang="0">
                <a:pos x="73" y="52"/>
              </a:cxn>
              <a:cxn ang="0">
                <a:pos x="73" y="452"/>
              </a:cxn>
              <a:cxn ang="0">
                <a:pos x="58" y="452"/>
              </a:cxn>
              <a:cxn ang="0">
                <a:pos x="44" y="452"/>
              </a:cxn>
              <a:cxn ang="0">
                <a:pos x="44" y="52"/>
              </a:cxn>
              <a:cxn ang="0">
                <a:pos x="58" y="52"/>
              </a:cxn>
              <a:cxn ang="0">
                <a:pos x="73" y="52"/>
              </a:cxn>
              <a:cxn ang="0">
                <a:pos x="73" y="52"/>
              </a:cxn>
              <a:cxn ang="0">
                <a:pos x="0" y="103"/>
              </a:cxn>
              <a:cxn ang="0">
                <a:pos x="58" y="0"/>
              </a:cxn>
              <a:cxn ang="0">
                <a:pos x="117" y="103"/>
              </a:cxn>
              <a:cxn ang="0">
                <a:pos x="0" y="103"/>
              </a:cxn>
              <a:cxn ang="0">
                <a:pos x="117" y="400"/>
              </a:cxn>
              <a:cxn ang="0">
                <a:pos x="58" y="503"/>
              </a:cxn>
              <a:cxn ang="0">
                <a:pos x="0" y="400"/>
              </a:cxn>
              <a:cxn ang="0">
                <a:pos x="117" y="400"/>
              </a:cxn>
            </a:cxnLst>
            <a:rect l="0" t="0" r="r" b="b"/>
            <a:pathLst>
              <a:path w="117" h="503">
                <a:moveTo>
                  <a:pt x="73" y="52"/>
                </a:moveTo>
                <a:lnTo>
                  <a:pt x="73" y="452"/>
                </a:lnTo>
                <a:lnTo>
                  <a:pt x="58" y="452"/>
                </a:lnTo>
                <a:lnTo>
                  <a:pt x="44" y="452"/>
                </a:lnTo>
                <a:lnTo>
                  <a:pt x="44" y="52"/>
                </a:lnTo>
                <a:lnTo>
                  <a:pt x="58" y="52"/>
                </a:lnTo>
                <a:lnTo>
                  <a:pt x="73" y="52"/>
                </a:lnTo>
                <a:lnTo>
                  <a:pt x="73" y="52"/>
                </a:lnTo>
                <a:close/>
                <a:moveTo>
                  <a:pt x="0" y="103"/>
                </a:moveTo>
                <a:lnTo>
                  <a:pt x="58" y="0"/>
                </a:lnTo>
                <a:lnTo>
                  <a:pt x="117" y="103"/>
                </a:lnTo>
                <a:lnTo>
                  <a:pt x="0" y="103"/>
                </a:lnTo>
                <a:close/>
                <a:moveTo>
                  <a:pt x="117" y="400"/>
                </a:moveTo>
                <a:lnTo>
                  <a:pt x="58" y="503"/>
                </a:lnTo>
                <a:lnTo>
                  <a:pt x="0" y="400"/>
                </a:lnTo>
                <a:lnTo>
                  <a:pt x="117" y="400"/>
                </a:lnTo>
                <a:close/>
              </a:path>
            </a:pathLst>
          </a:custGeom>
          <a:solidFill>
            <a:srgbClr val="777777"/>
          </a:solidFill>
          <a:ln w="23813">
            <a:solidFill>
              <a:srgbClr val="777777"/>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4" name="Title 1"/>
          <p:cNvSpPr txBox="1">
            <a:spLocks/>
          </p:cNvSpPr>
          <p:nvPr/>
        </p:nvSpPr>
        <p:spPr>
          <a:xfrm>
            <a:off x="609600" y="152400"/>
            <a:ext cx="7772400" cy="739775"/>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smtClean="0">
                <a:ln>
                  <a:noFill/>
                </a:ln>
                <a:solidFill>
                  <a:schemeClr val="tx1"/>
                </a:solidFill>
                <a:effectLst/>
                <a:uLnTx/>
                <a:uFillTx/>
                <a:latin typeface="+mj-lt"/>
                <a:ea typeface="+mj-ea"/>
                <a:cs typeface="+mj-cs"/>
              </a:rPr>
              <a:t>Our Model</a:t>
            </a:r>
            <a:r>
              <a:rPr kumimoji="0" lang="en-US" sz="3200" b="0" i="0" u="none" strike="noStrike" kern="1200" cap="none" spc="0" normalizeH="0" noProof="0" dirty="0" smtClean="0">
                <a:ln>
                  <a:noFill/>
                </a:ln>
                <a:solidFill>
                  <a:schemeClr val="tx1"/>
                </a:solidFill>
                <a:effectLst/>
                <a:uLnTx/>
                <a:uFillTx/>
                <a:latin typeface="+mj-lt"/>
                <a:ea typeface="+mj-ea"/>
                <a:cs typeface="+mj-cs"/>
              </a:rPr>
              <a:t> for How Health Happens</a:t>
            </a:r>
            <a:endParaRPr kumimoji="0" lang="en-US" sz="32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7" presetClass="entr" presetSubtype="0" fill="hold" grpId="0" nodeType="clickEffect">
                                  <p:stCondLst>
                                    <p:cond delay="0"/>
                                  </p:stCondLst>
                                  <p:childTnLst>
                                    <p:set>
                                      <p:cBhvr>
                                        <p:cTn id="10" dur="1" fill="hold">
                                          <p:stCondLst>
                                            <p:cond delay="0"/>
                                          </p:stCondLst>
                                        </p:cTn>
                                        <p:tgtEl>
                                          <p:spTgt spid="48179"/>
                                        </p:tgtEl>
                                        <p:attrNameLst>
                                          <p:attrName>style.visibility</p:attrName>
                                        </p:attrNameLst>
                                      </p:cBhvr>
                                      <p:to>
                                        <p:strVal val="visible"/>
                                      </p:to>
                                    </p:set>
                                    <p:animEffect transition="in" filter="fade">
                                      <p:cBhvr>
                                        <p:cTn id="11" dur="1000"/>
                                        <p:tgtEl>
                                          <p:spTgt spid="48179"/>
                                        </p:tgtEl>
                                      </p:cBhvr>
                                    </p:animEffect>
                                    <p:anim calcmode="lin" valueType="num">
                                      <p:cBhvr>
                                        <p:cTn id="12" dur="1000" fill="hold"/>
                                        <p:tgtEl>
                                          <p:spTgt spid="48179"/>
                                        </p:tgtEl>
                                        <p:attrNameLst>
                                          <p:attrName>ppt_x</p:attrName>
                                        </p:attrNameLst>
                                      </p:cBhvr>
                                      <p:tavLst>
                                        <p:tav tm="0">
                                          <p:val>
                                            <p:strVal val="#ppt_x"/>
                                          </p:val>
                                        </p:tav>
                                        <p:tav tm="100000">
                                          <p:val>
                                            <p:strVal val="#ppt_x"/>
                                          </p:val>
                                        </p:tav>
                                      </p:tavLst>
                                    </p:anim>
                                    <p:anim calcmode="lin" valueType="num">
                                      <p:cBhvr>
                                        <p:cTn id="13" dur="1000" fill="hold"/>
                                        <p:tgtEl>
                                          <p:spTgt spid="48179"/>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48178"/>
                                        </p:tgtEl>
                                        <p:attrNameLst>
                                          <p:attrName>style.visibility</p:attrName>
                                        </p:attrNameLst>
                                      </p:cBhvr>
                                      <p:to>
                                        <p:strVal val="visible"/>
                                      </p:to>
                                    </p:set>
                                    <p:animEffect transition="in" filter="fade">
                                      <p:cBhvr>
                                        <p:cTn id="16" dur="1000"/>
                                        <p:tgtEl>
                                          <p:spTgt spid="48178"/>
                                        </p:tgtEl>
                                      </p:cBhvr>
                                    </p:animEffect>
                                    <p:anim calcmode="lin" valueType="num">
                                      <p:cBhvr>
                                        <p:cTn id="17" dur="1000" fill="hold"/>
                                        <p:tgtEl>
                                          <p:spTgt spid="48178"/>
                                        </p:tgtEl>
                                        <p:attrNameLst>
                                          <p:attrName>ppt_x</p:attrName>
                                        </p:attrNameLst>
                                      </p:cBhvr>
                                      <p:tavLst>
                                        <p:tav tm="0">
                                          <p:val>
                                            <p:strVal val="#ppt_x"/>
                                          </p:val>
                                        </p:tav>
                                        <p:tav tm="100000">
                                          <p:val>
                                            <p:strVal val="#ppt_x"/>
                                          </p:val>
                                        </p:tav>
                                      </p:tavLst>
                                    </p:anim>
                                    <p:anim calcmode="lin" valueType="num">
                                      <p:cBhvr>
                                        <p:cTn id="18" dur="1000" fill="hold"/>
                                        <p:tgtEl>
                                          <p:spTgt spid="48178"/>
                                        </p:tgtEl>
                                        <p:attrNameLst>
                                          <p:attrName>ppt_y</p:attrName>
                                        </p:attrNameLst>
                                      </p:cBhvr>
                                      <p:tavLst>
                                        <p:tav tm="0">
                                          <p:val>
                                            <p:strVal val="#ppt_y-.1"/>
                                          </p:val>
                                        </p:tav>
                                        <p:tav tm="100000">
                                          <p:val>
                                            <p:strVal val="#ppt_y"/>
                                          </p:val>
                                        </p:tav>
                                      </p:tavLst>
                                    </p:anim>
                                  </p:childTnLst>
                                </p:cTn>
                              </p:par>
                              <p:par>
                                <p:cTn id="19" presetID="1"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47" presetClass="entr" presetSubtype="0" fill="hold" grpId="0" nodeType="clickEffect">
                                  <p:stCondLst>
                                    <p:cond delay="0"/>
                                  </p:stCondLst>
                                  <p:childTnLst>
                                    <p:set>
                                      <p:cBhvr>
                                        <p:cTn id="24" dur="1" fill="hold">
                                          <p:stCondLst>
                                            <p:cond delay="0"/>
                                          </p:stCondLst>
                                        </p:cTn>
                                        <p:tgtEl>
                                          <p:spTgt spid="48180"/>
                                        </p:tgtEl>
                                        <p:attrNameLst>
                                          <p:attrName>style.visibility</p:attrName>
                                        </p:attrNameLst>
                                      </p:cBhvr>
                                      <p:to>
                                        <p:strVal val="visible"/>
                                      </p:to>
                                    </p:set>
                                    <p:animEffect transition="in" filter="fade">
                                      <p:cBhvr>
                                        <p:cTn id="25" dur="1000"/>
                                        <p:tgtEl>
                                          <p:spTgt spid="48180"/>
                                        </p:tgtEl>
                                      </p:cBhvr>
                                    </p:animEffect>
                                    <p:anim calcmode="lin" valueType="num">
                                      <p:cBhvr>
                                        <p:cTn id="26" dur="1000" fill="hold"/>
                                        <p:tgtEl>
                                          <p:spTgt spid="48180"/>
                                        </p:tgtEl>
                                        <p:attrNameLst>
                                          <p:attrName>ppt_x</p:attrName>
                                        </p:attrNameLst>
                                      </p:cBhvr>
                                      <p:tavLst>
                                        <p:tav tm="0">
                                          <p:val>
                                            <p:strVal val="#ppt_x"/>
                                          </p:val>
                                        </p:tav>
                                        <p:tav tm="100000">
                                          <p:val>
                                            <p:strVal val="#ppt_x"/>
                                          </p:val>
                                        </p:tav>
                                      </p:tavLst>
                                    </p:anim>
                                    <p:anim calcmode="lin" valueType="num">
                                      <p:cBhvr>
                                        <p:cTn id="27" dur="1000" fill="hold"/>
                                        <p:tgtEl>
                                          <p:spTgt spid="48180"/>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48176"/>
                                        </p:tgtEl>
                                        <p:attrNameLst>
                                          <p:attrName>style.visibility</p:attrName>
                                        </p:attrNameLst>
                                      </p:cBhvr>
                                      <p:to>
                                        <p:strVal val="visible"/>
                                      </p:to>
                                    </p:set>
                                    <p:animEffect transition="in" filter="fade">
                                      <p:cBhvr>
                                        <p:cTn id="30" dur="1000"/>
                                        <p:tgtEl>
                                          <p:spTgt spid="48176"/>
                                        </p:tgtEl>
                                      </p:cBhvr>
                                    </p:animEffect>
                                    <p:anim calcmode="lin" valueType="num">
                                      <p:cBhvr>
                                        <p:cTn id="31" dur="1000" fill="hold"/>
                                        <p:tgtEl>
                                          <p:spTgt spid="48176"/>
                                        </p:tgtEl>
                                        <p:attrNameLst>
                                          <p:attrName>ppt_x</p:attrName>
                                        </p:attrNameLst>
                                      </p:cBhvr>
                                      <p:tavLst>
                                        <p:tav tm="0">
                                          <p:val>
                                            <p:strVal val="#ppt_x"/>
                                          </p:val>
                                        </p:tav>
                                        <p:tav tm="100000">
                                          <p:val>
                                            <p:strVal val="#ppt_x"/>
                                          </p:val>
                                        </p:tav>
                                      </p:tavLst>
                                    </p:anim>
                                    <p:anim calcmode="lin" valueType="num">
                                      <p:cBhvr>
                                        <p:cTn id="32" dur="1000" fill="hold"/>
                                        <p:tgtEl>
                                          <p:spTgt spid="48176"/>
                                        </p:tgtEl>
                                        <p:attrNameLst>
                                          <p:attrName>ppt_y</p:attrName>
                                        </p:attrNameLst>
                                      </p:cBhvr>
                                      <p:tavLst>
                                        <p:tav tm="0">
                                          <p:val>
                                            <p:strVal val="#ppt_y-.1"/>
                                          </p:val>
                                        </p:tav>
                                        <p:tav tm="100000">
                                          <p:val>
                                            <p:strVal val="#ppt_y"/>
                                          </p:val>
                                        </p:tav>
                                      </p:tavLst>
                                    </p:anim>
                                  </p:childTnLst>
                                </p:cTn>
                              </p:par>
                              <p:par>
                                <p:cTn id="33" presetID="1" presetClass="entr" presetSubtype="0" fill="hold" nodeType="withEffect">
                                  <p:stCondLst>
                                    <p:cond delay="0"/>
                                  </p:stCondLst>
                                  <p:childTnLst>
                                    <p:set>
                                      <p:cBhvr>
                                        <p:cTn id="34" dur="1" fill="hold">
                                          <p:stCondLst>
                                            <p:cond delay="0"/>
                                          </p:stCondLst>
                                        </p:cTn>
                                        <p:tgtEl>
                                          <p:spTgt spid="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
                                        </p:tgtEl>
                                        <p:attrNameLst>
                                          <p:attrName>style.visibility</p:attrName>
                                        </p:attrNameLst>
                                      </p:cBhvr>
                                      <p:to>
                                        <p:strVal val="visible"/>
                                      </p:to>
                                    </p:set>
                                  </p:childTnLst>
                                </p:cTn>
                              </p:par>
                              <p:par>
                                <p:cTn id="39" presetID="10" presetClass="entr" presetSubtype="0" fill="hold" grpId="0" nodeType="withEffect">
                                  <p:stCondLst>
                                    <p:cond delay="0"/>
                                  </p:stCondLst>
                                  <p:childTnLst>
                                    <p:set>
                                      <p:cBhvr>
                                        <p:cTn id="40" dur="1" fill="hold">
                                          <p:stCondLst>
                                            <p:cond delay="0"/>
                                          </p:stCondLst>
                                        </p:cTn>
                                        <p:tgtEl>
                                          <p:spTgt spid="48177"/>
                                        </p:tgtEl>
                                        <p:attrNameLst>
                                          <p:attrName>style.visibility</p:attrName>
                                        </p:attrNameLst>
                                      </p:cBhvr>
                                      <p:to>
                                        <p:strVal val="visible"/>
                                      </p:to>
                                    </p:set>
                                    <p:animEffect transition="in" filter="fade">
                                      <p:cBhvr>
                                        <p:cTn id="41" dur="2000"/>
                                        <p:tgtEl>
                                          <p:spTgt spid="48177"/>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48181"/>
                                        </p:tgtEl>
                                        <p:attrNameLst>
                                          <p:attrName>style.visibility</p:attrName>
                                        </p:attrNameLst>
                                      </p:cBhvr>
                                      <p:to>
                                        <p:strVal val="visible"/>
                                      </p:to>
                                    </p:set>
                                    <p:animEffect transition="in" filter="fade">
                                      <p:cBhvr>
                                        <p:cTn id="44" dur="2000"/>
                                        <p:tgtEl>
                                          <p:spTgt spid="481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76" grpId="0" animBg="1"/>
      <p:bldP spid="48177" grpId="0" animBg="1"/>
      <p:bldP spid="48178" grpId="0" animBg="1"/>
      <p:bldP spid="48179" grpId="0" animBg="1"/>
      <p:bldP spid="48180" grpId="0" animBg="1"/>
      <p:bldP spid="4818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3020"/>
            <a:ext cx="9214891" cy="685498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Picture 1"/>
          <p:cNvPicPr>
            <a:picLocks noChangeAspect="1" noChangeArrowheads="1"/>
          </p:cNvPicPr>
          <p:nvPr/>
        </p:nvPicPr>
        <p:blipFill>
          <a:blip r:embed="rId2" cstate="print"/>
          <a:srcRect l="2083" t="2668" r="2083" b="2612"/>
          <a:stretch>
            <a:fillRect/>
          </a:stretch>
        </p:blipFill>
        <p:spPr bwMode="auto">
          <a:xfrm>
            <a:off x="533400" y="1143000"/>
            <a:ext cx="7010400" cy="5410200"/>
          </a:xfrm>
          <a:prstGeom prst="rect">
            <a:avLst/>
          </a:prstGeom>
          <a:noFill/>
          <a:ln w="25400">
            <a:solidFill>
              <a:schemeClr val="bg1">
                <a:lumMod val="50000"/>
              </a:schemeClr>
            </a:solidFill>
            <a:miter lim="800000"/>
            <a:headEnd/>
            <a:tailEnd/>
          </a:ln>
          <a:effectLst>
            <a:outerShdw blurRad="50800" dist="38100" dir="2700000" algn="tl" rotWithShape="0">
              <a:prstClr val="black">
                <a:alpha val="40000"/>
              </a:prstClr>
            </a:outerShdw>
          </a:effectLst>
        </p:spPr>
      </p:pic>
      <p:sp>
        <p:nvSpPr>
          <p:cNvPr id="7" name="Rectangle 6"/>
          <p:cNvSpPr/>
          <p:nvPr/>
        </p:nvSpPr>
        <p:spPr>
          <a:xfrm>
            <a:off x="6172200" y="685800"/>
            <a:ext cx="2667000" cy="21336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p:cNvSpPr txBox="1">
            <a:spLocks/>
          </p:cNvSpPr>
          <p:nvPr/>
        </p:nvSpPr>
        <p:spPr>
          <a:xfrm>
            <a:off x="304800" y="304800"/>
            <a:ext cx="7772400" cy="739775"/>
          </a:xfrm>
          <a:prstGeom prst="rect">
            <a:avLst/>
          </a:prstGeom>
        </p:spPr>
        <p:txBody>
          <a:bodyPr/>
          <a:lstStyle/>
          <a:p>
            <a:pPr marL="0" marR="0" lvl="0" indent="0" defTabSz="914400" rtl="0" eaLnBrk="1" fontAlgn="auto" latinLnBrk="0" hangingPunct="1">
              <a:lnSpc>
                <a:spcPct val="100000"/>
              </a:lnSpc>
              <a:spcBef>
                <a:spcPct val="0"/>
              </a:spcBef>
              <a:spcAft>
                <a:spcPts val="0"/>
              </a:spcAft>
              <a:buClrTx/>
              <a:buSzTx/>
              <a:buFontTx/>
              <a:buNone/>
              <a:tabLst/>
              <a:defRPr/>
            </a:pPr>
            <a:r>
              <a:rPr lang="en-US" sz="4400" b="1" cap="all" dirty="0" smtClean="0">
                <a:latin typeface="+mj-lt"/>
                <a:ea typeface="+mj-ea"/>
                <a:cs typeface="+mj-cs"/>
              </a:rPr>
              <a:t>Non-urban Areas</a:t>
            </a:r>
            <a:endParaRPr kumimoji="0" lang="en-US" sz="4400" b="1" i="0" u="none" strike="noStrike" kern="1200" cap="all" spc="0" normalizeH="0" noProof="0" dirty="0">
              <a:ln>
                <a:noFill/>
              </a:ln>
              <a:solidFill>
                <a:schemeClr val="tx1"/>
              </a:solidFill>
              <a:effectLst/>
              <a:uLnTx/>
              <a:uFillTx/>
              <a:latin typeface="+mj-lt"/>
              <a:ea typeface="+mj-ea"/>
              <a:cs typeface="+mj-cs"/>
            </a:endParaRPr>
          </a:p>
        </p:txBody>
      </p:sp>
      <p:sp>
        <p:nvSpPr>
          <p:cNvPr id="6" name="Rectangle 5"/>
          <p:cNvSpPr/>
          <p:nvPr/>
        </p:nvSpPr>
        <p:spPr>
          <a:xfrm>
            <a:off x="6172200" y="685800"/>
            <a:ext cx="2667000" cy="2133600"/>
          </a:xfrm>
          <a:prstGeom prst="rect">
            <a:avLst/>
          </a:prstGeom>
          <a:no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458" name="Picture 2"/>
          <p:cNvPicPr>
            <a:picLocks noChangeAspect="1" noChangeArrowheads="1"/>
          </p:cNvPicPr>
          <p:nvPr/>
        </p:nvPicPr>
        <p:blipFill>
          <a:blip r:embed="rId3" cstate="print"/>
          <a:srcRect/>
          <a:stretch>
            <a:fillRect/>
          </a:stretch>
        </p:blipFill>
        <p:spPr bwMode="auto">
          <a:xfrm>
            <a:off x="6235485" y="762000"/>
            <a:ext cx="2375115" cy="203089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640</TotalTime>
  <Words>931</Words>
  <Application>Microsoft Office PowerPoint</Application>
  <PresentationFormat>On-screen Show (4:3)</PresentationFormat>
  <Paragraphs>158</Paragraphs>
  <Slides>29</Slides>
  <Notes>4</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Office Theme</vt:lpstr>
      <vt:lpstr>Slide 1</vt:lpstr>
      <vt:lpstr>Agenda</vt:lpstr>
      <vt:lpstr>What is it?</vt:lpstr>
      <vt:lpstr>Schedule</vt:lpstr>
      <vt:lpstr>Slide 5</vt:lpstr>
      <vt:lpstr>Community Health Assessment:  Quick Overview</vt:lpstr>
      <vt:lpstr>Slide 7</vt:lpstr>
      <vt:lpstr>Slide 8</vt:lpstr>
      <vt:lpstr>Slide 9</vt:lpstr>
      <vt:lpstr>Slide 10</vt:lpstr>
      <vt:lpstr>Slide 11</vt:lpstr>
      <vt:lpstr>Findings Document</vt:lpstr>
      <vt:lpstr>Community Dialogue Report</vt:lpstr>
      <vt:lpstr>Community Health Improvement Plan</vt:lpstr>
      <vt:lpstr>Priority Strategic Issues</vt:lpstr>
      <vt:lpstr>Examples…</vt:lpstr>
      <vt:lpstr>Examples…</vt:lpstr>
      <vt:lpstr>Examples…</vt:lpstr>
      <vt:lpstr>So, how do we pick?</vt:lpstr>
      <vt:lpstr>Vote by Texting:</vt:lpstr>
      <vt:lpstr>Slide 21</vt:lpstr>
      <vt:lpstr>Slide 22</vt:lpstr>
      <vt:lpstr>Slide 23</vt:lpstr>
      <vt:lpstr>So, what do we pick from?</vt:lpstr>
      <vt:lpstr>Community Dialogue Priorities  (listed in order from most detail provided in strategies  to least strategies suggested)</vt:lpstr>
      <vt:lpstr>But, wait…</vt:lpstr>
      <vt:lpstr>Additional areas of concern identified in the Findings of the Community Health Profile (grouped by color)</vt:lpstr>
      <vt:lpstr>Now, you get to decide!</vt:lpstr>
      <vt:lpstr>Save the Date! September 6, 2012</vt:lpstr>
    </vt:vector>
  </TitlesOfParts>
  <Company>Barry-Eaton District Health Dept.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Anne Barna</dc:creator>
  <cp:lastModifiedBy>Anne Barna</cp:lastModifiedBy>
  <cp:revision>71</cp:revision>
  <dcterms:created xsi:type="dcterms:W3CDTF">2012-05-03T15:02:10Z</dcterms:created>
  <dcterms:modified xsi:type="dcterms:W3CDTF">2012-08-02T17:00:59Z</dcterms:modified>
</cp:coreProperties>
</file>